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390" r:id="rId3"/>
    <p:sldId id="391" r:id="rId4"/>
    <p:sldId id="393" r:id="rId5"/>
    <p:sldId id="392" r:id="rId6"/>
    <p:sldId id="394" r:id="rId7"/>
    <p:sldId id="395" r:id="rId8"/>
    <p:sldId id="396" r:id="rId9"/>
    <p:sldId id="397" r:id="rId10"/>
    <p:sldId id="398" r:id="rId11"/>
    <p:sldId id="399" r:id="rId12"/>
    <p:sldId id="400" r:id="rId13"/>
    <p:sldId id="401" r:id="rId14"/>
    <p:sldId id="402" r:id="rId15"/>
    <p:sldId id="403" r:id="rId16"/>
    <p:sldId id="404" r:id="rId17"/>
    <p:sldId id="405" r:id="rId18"/>
    <p:sldId id="406" r:id="rId19"/>
    <p:sldId id="407" r:id="rId20"/>
    <p:sldId id="408" r:id="rId21"/>
    <p:sldId id="409" r:id="rId22"/>
    <p:sldId id="410" r:id="rId23"/>
    <p:sldId id="411" r:id="rId24"/>
    <p:sldId id="412" r:id="rId25"/>
    <p:sldId id="413" r:id="rId26"/>
    <p:sldId id="414" r:id="rId27"/>
    <p:sldId id="415"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038BEC-5666-4C98-A45E-71F2DA79C62A}" type="datetimeFigureOut">
              <a:rPr lang="en-US" smtClean="0"/>
              <a:pPr/>
              <a:t>2/17/2013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1E04A0-1EB5-4138-8B1A-FE2EF01461C8}" type="slidenum">
              <a:rPr lang="en-US" smtClean="0"/>
              <a:pPr/>
              <a:t>‹#›</a:t>
            </a:fld>
            <a:endParaRPr lang="en-US"/>
          </a:p>
        </p:txBody>
      </p:sp>
    </p:spTree>
    <p:extLst>
      <p:ext uri="{BB962C8B-B14F-4D97-AF65-F5344CB8AC3E}">
        <p14:creationId xmlns:p14="http://schemas.microsoft.com/office/powerpoint/2010/main" val="3219301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117409-4C05-4DB7-9160-CE9167E0AC51}" type="slidenum">
              <a:rPr lang="en-US"/>
              <a:pPr/>
              <a:t>1</a:t>
            </a:fld>
            <a:endParaRPr lang="en-US" dirty="0"/>
          </a:p>
        </p:txBody>
      </p:sp>
      <p:sp>
        <p:nvSpPr>
          <p:cNvPr id="1005570" name="Rectangle 2"/>
          <p:cNvSpPr>
            <a:spLocks noGrp="1" noRot="1" noChangeAspect="1" noChangeArrowheads="1" noTextEdit="1"/>
          </p:cNvSpPr>
          <p:nvPr>
            <p:ph type="sldImg"/>
          </p:nvPr>
        </p:nvSpPr>
        <p:spPr>
          <a:ln/>
        </p:spPr>
      </p:sp>
      <p:sp>
        <p:nvSpPr>
          <p:cNvPr id="100557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1CCC78-748F-4572-862E-D9A8E8D70E40}" type="slidenum">
              <a:rPr lang="en-US"/>
              <a:pPr/>
              <a:t>19</a:t>
            </a:fld>
            <a:endParaRPr lang="en-US"/>
          </a:p>
        </p:txBody>
      </p:sp>
      <p:sp>
        <p:nvSpPr>
          <p:cNvPr id="995330" name="Rectangle 2"/>
          <p:cNvSpPr>
            <a:spLocks noGrp="1" noRot="1" noChangeAspect="1" noChangeArrowheads="1" noTextEdit="1"/>
          </p:cNvSpPr>
          <p:nvPr>
            <p:ph type="sldImg"/>
          </p:nvPr>
        </p:nvSpPr>
        <p:spPr>
          <a:ln/>
        </p:spPr>
      </p:sp>
      <p:sp>
        <p:nvSpPr>
          <p:cNvPr id="9953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79DA68-0928-4498-852D-CD5A47181B71}" type="slidenum">
              <a:rPr lang="en-US"/>
              <a:pPr/>
              <a:t>22</a:t>
            </a:fld>
            <a:endParaRPr lang="en-US"/>
          </a:p>
        </p:txBody>
      </p:sp>
      <p:sp>
        <p:nvSpPr>
          <p:cNvPr id="964610" name="Rectangle 2"/>
          <p:cNvSpPr>
            <a:spLocks noGrp="1" noRot="1" noChangeAspect="1" noChangeArrowheads="1" noTextEdit="1"/>
          </p:cNvSpPr>
          <p:nvPr>
            <p:ph type="sldImg"/>
          </p:nvPr>
        </p:nvSpPr>
        <p:spPr>
          <a:ln/>
        </p:spPr>
      </p:sp>
      <p:sp>
        <p:nvSpPr>
          <p:cNvPr id="964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8FAB3B-FF49-481A-9173-F8D99843D37A}" type="slidenum">
              <a:rPr lang="en-US"/>
              <a:pPr/>
              <a:t>23</a:t>
            </a:fld>
            <a:endParaRPr lang="en-US"/>
          </a:p>
        </p:txBody>
      </p:sp>
      <p:sp>
        <p:nvSpPr>
          <p:cNvPr id="965634" name="Rectangle 2"/>
          <p:cNvSpPr>
            <a:spLocks noGrp="1" noRot="1" noChangeAspect="1" noChangeArrowheads="1" noTextEdit="1"/>
          </p:cNvSpPr>
          <p:nvPr>
            <p:ph type="sldImg"/>
          </p:nvPr>
        </p:nvSpPr>
        <p:spPr>
          <a:ln/>
        </p:spPr>
      </p:sp>
      <p:sp>
        <p:nvSpPr>
          <p:cNvPr id="9656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804822-36D4-4A19-9D0C-BD3B9CE7B2B4}" type="slidenum">
              <a:rPr lang="en-US"/>
              <a:pPr/>
              <a:t>24</a:t>
            </a:fld>
            <a:endParaRPr lang="en-US"/>
          </a:p>
        </p:txBody>
      </p:sp>
      <p:sp>
        <p:nvSpPr>
          <p:cNvPr id="966658" name="Rectangle 2"/>
          <p:cNvSpPr>
            <a:spLocks noGrp="1" noRot="1" noChangeAspect="1" noChangeArrowheads="1" noTextEdit="1"/>
          </p:cNvSpPr>
          <p:nvPr>
            <p:ph type="sldImg"/>
          </p:nvPr>
        </p:nvSpPr>
        <p:spPr>
          <a:ln/>
        </p:spPr>
      </p:sp>
      <p:sp>
        <p:nvSpPr>
          <p:cNvPr id="966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E38FBC-268B-45BA-B427-51EA4DF191CE}" type="slidenum">
              <a:rPr lang="en-US"/>
              <a:pPr/>
              <a:t>25</a:t>
            </a:fld>
            <a:endParaRPr lang="en-US"/>
          </a:p>
        </p:txBody>
      </p:sp>
      <p:sp>
        <p:nvSpPr>
          <p:cNvPr id="974850" name="Rectangle 2"/>
          <p:cNvSpPr>
            <a:spLocks noGrp="1" noRot="1" noChangeAspect="1" noChangeArrowheads="1" noTextEdit="1"/>
          </p:cNvSpPr>
          <p:nvPr>
            <p:ph type="sldImg"/>
          </p:nvPr>
        </p:nvSpPr>
        <p:spPr>
          <a:ln/>
        </p:spPr>
      </p:sp>
      <p:sp>
        <p:nvSpPr>
          <p:cNvPr id="974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723E91-6B75-44E7-8481-65111F114778}" type="slidenum">
              <a:rPr lang="en-US"/>
              <a:pPr/>
              <a:t>26</a:t>
            </a:fld>
            <a:endParaRPr lang="en-US"/>
          </a:p>
        </p:txBody>
      </p:sp>
      <p:sp>
        <p:nvSpPr>
          <p:cNvPr id="968706" name="Rectangle 2"/>
          <p:cNvSpPr>
            <a:spLocks noGrp="1" noRot="1" noChangeAspect="1" noChangeArrowheads="1" noTextEdit="1"/>
          </p:cNvSpPr>
          <p:nvPr>
            <p:ph type="sldImg"/>
          </p:nvPr>
        </p:nvSpPr>
        <p:spPr>
          <a:ln/>
        </p:spPr>
      </p:sp>
      <p:sp>
        <p:nvSpPr>
          <p:cNvPr id="968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92C674-DE7A-48D3-A925-31D956033845}" type="slidenum">
              <a:rPr lang="en-US"/>
              <a:pPr/>
              <a:t>6</a:t>
            </a:fld>
            <a:endParaRPr lang="en-US"/>
          </a:p>
        </p:txBody>
      </p:sp>
      <p:sp>
        <p:nvSpPr>
          <p:cNvPr id="956418" name="Rectangle 2"/>
          <p:cNvSpPr>
            <a:spLocks noGrp="1" noRot="1" noChangeAspect="1" noChangeArrowheads="1" noTextEdit="1"/>
          </p:cNvSpPr>
          <p:nvPr>
            <p:ph type="sldImg"/>
          </p:nvPr>
        </p:nvSpPr>
        <p:spPr>
          <a:ln/>
        </p:spPr>
      </p:sp>
      <p:sp>
        <p:nvSpPr>
          <p:cNvPr id="956419"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9BFE21-6418-4833-9CFD-C49F93BD2EE1}" type="slidenum">
              <a:rPr lang="en-US"/>
              <a:pPr/>
              <a:t>8</a:t>
            </a:fld>
            <a:endParaRPr lang="en-US"/>
          </a:p>
        </p:txBody>
      </p:sp>
      <p:sp>
        <p:nvSpPr>
          <p:cNvPr id="957442" name="Rectangle 2"/>
          <p:cNvSpPr>
            <a:spLocks noGrp="1" noRot="1" noChangeAspect="1" noChangeArrowheads="1" noTextEdit="1"/>
          </p:cNvSpPr>
          <p:nvPr>
            <p:ph type="sldImg"/>
          </p:nvPr>
        </p:nvSpPr>
        <p:spPr>
          <a:ln/>
        </p:spPr>
      </p:sp>
      <p:sp>
        <p:nvSpPr>
          <p:cNvPr id="957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A9AAFA-CA5E-4A52-99CD-B13A7908C56C}" type="slidenum">
              <a:rPr lang="en-US"/>
              <a:pPr/>
              <a:t>9</a:t>
            </a:fld>
            <a:endParaRPr lang="en-US"/>
          </a:p>
        </p:txBody>
      </p:sp>
      <p:sp>
        <p:nvSpPr>
          <p:cNvPr id="958466" name="Rectangle 2"/>
          <p:cNvSpPr>
            <a:spLocks noGrp="1" noRot="1" noChangeAspect="1" noChangeArrowheads="1" noTextEdit="1"/>
          </p:cNvSpPr>
          <p:nvPr>
            <p:ph type="sldImg"/>
          </p:nvPr>
        </p:nvSpPr>
        <p:spPr>
          <a:ln/>
        </p:spPr>
      </p:sp>
      <p:sp>
        <p:nvSpPr>
          <p:cNvPr id="958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152C21-B684-44B8-A6AC-98DD87223BB5}" type="slidenum">
              <a:rPr lang="en-US"/>
              <a:pPr/>
              <a:t>11</a:t>
            </a:fld>
            <a:endParaRPr lang="en-US"/>
          </a:p>
        </p:txBody>
      </p:sp>
      <p:sp>
        <p:nvSpPr>
          <p:cNvPr id="959490" name="Rectangle 2"/>
          <p:cNvSpPr>
            <a:spLocks noGrp="1" noRot="1" noChangeAspect="1" noChangeArrowheads="1" noTextEdit="1"/>
          </p:cNvSpPr>
          <p:nvPr>
            <p:ph type="sldImg"/>
          </p:nvPr>
        </p:nvSpPr>
        <p:spPr>
          <a:ln/>
        </p:spPr>
      </p:sp>
      <p:sp>
        <p:nvSpPr>
          <p:cNvPr id="959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EB9015-C592-469A-8DAF-F9630ACFB292}" type="slidenum">
              <a:rPr lang="en-US"/>
              <a:pPr/>
              <a:t>14</a:t>
            </a:fld>
            <a:endParaRPr lang="en-US"/>
          </a:p>
        </p:txBody>
      </p:sp>
      <p:sp>
        <p:nvSpPr>
          <p:cNvPr id="960514" name="Rectangle 2"/>
          <p:cNvSpPr>
            <a:spLocks noGrp="1" noRot="1" noChangeAspect="1" noChangeArrowheads="1" noTextEdit="1"/>
          </p:cNvSpPr>
          <p:nvPr>
            <p:ph type="sldImg"/>
          </p:nvPr>
        </p:nvSpPr>
        <p:spPr>
          <a:ln/>
        </p:spPr>
      </p:sp>
      <p:sp>
        <p:nvSpPr>
          <p:cNvPr id="960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FA24D6-DB85-487C-B3AA-0B9DBFF2ADC6}" type="slidenum">
              <a:rPr lang="en-US"/>
              <a:pPr/>
              <a:t>16</a:t>
            </a:fld>
            <a:endParaRPr lang="en-US"/>
          </a:p>
        </p:txBody>
      </p:sp>
      <p:sp>
        <p:nvSpPr>
          <p:cNvPr id="961538" name="Rectangle 2"/>
          <p:cNvSpPr>
            <a:spLocks noGrp="1" noRot="1" noChangeAspect="1" noChangeArrowheads="1" noTextEdit="1"/>
          </p:cNvSpPr>
          <p:nvPr>
            <p:ph type="sldImg"/>
          </p:nvPr>
        </p:nvSpPr>
        <p:spPr>
          <a:ln/>
        </p:spPr>
      </p:sp>
      <p:sp>
        <p:nvSpPr>
          <p:cNvPr id="961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5603D1-A93A-41CE-A7BE-3CBF3876952D}" type="slidenum">
              <a:rPr lang="en-US"/>
              <a:pPr/>
              <a:t>17</a:t>
            </a:fld>
            <a:endParaRPr lang="en-US"/>
          </a:p>
        </p:txBody>
      </p:sp>
      <p:sp>
        <p:nvSpPr>
          <p:cNvPr id="993282" name="Rectangle 2"/>
          <p:cNvSpPr>
            <a:spLocks noGrp="1" noRot="1" noChangeAspect="1" noChangeArrowheads="1" noTextEdit="1"/>
          </p:cNvSpPr>
          <p:nvPr>
            <p:ph type="sldImg"/>
          </p:nvPr>
        </p:nvSpPr>
        <p:spPr>
          <a:ln/>
        </p:spPr>
      </p:sp>
      <p:sp>
        <p:nvSpPr>
          <p:cNvPr id="993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102EF2-52AD-4738-89CF-2FDE004DDB95}" type="slidenum">
              <a:rPr lang="en-US"/>
              <a:pPr/>
              <a:t>18</a:t>
            </a:fld>
            <a:endParaRPr lang="en-US"/>
          </a:p>
        </p:txBody>
      </p:sp>
      <p:sp>
        <p:nvSpPr>
          <p:cNvPr id="962562" name="Rectangle 2"/>
          <p:cNvSpPr>
            <a:spLocks noGrp="1" noRot="1" noChangeAspect="1" noChangeArrowheads="1" noTextEdit="1"/>
          </p:cNvSpPr>
          <p:nvPr>
            <p:ph type="sldImg"/>
          </p:nvPr>
        </p:nvSpPr>
        <p:spPr>
          <a:ln/>
        </p:spPr>
      </p:sp>
      <p:sp>
        <p:nvSpPr>
          <p:cNvPr id="96256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0C5C0C2-BE60-4861-A47E-1A6F3AC3B8FE}" type="datetimeFigureOut">
              <a:rPr lang="en-US" smtClean="0"/>
              <a:pPr/>
              <a:t>2/17/2013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6C0AB-5098-4641-AC8F-C07724566FA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C5C0C2-BE60-4861-A47E-1A6F3AC3B8FE}" type="datetimeFigureOut">
              <a:rPr lang="en-US" smtClean="0"/>
              <a:pPr/>
              <a:t>2/17/2013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6C0AB-5098-4641-AC8F-C07724566FA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C5C0C2-BE60-4861-A47E-1A6F3AC3B8FE}" type="datetimeFigureOut">
              <a:rPr lang="en-US" smtClean="0"/>
              <a:pPr/>
              <a:t>2/17/2013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6C0AB-5098-4641-AC8F-C07724566FA0}"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2"/>
          <p:cNvSpPr>
            <a:spLocks noGrp="1"/>
          </p:cNvSpPr>
          <p:nvPr>
            <p:ph type="sldNum" sz="quarter" idx="10"/>
          </p:nvPr>
        </p:nvSpPr>
        <p:spPr>
          <a:xfrm>
            <a:off x="0" y="6400800"/>
            <a:ext cx="1905000" cy="457200"/>
          </a:xfrm>
        </p:spPr>
        <p:txBody>
          <a:bodyPr/>
          <a:lstStyle>
            <a:lvl1pPr>
              <a:defRPr/>
            </a:lvl1pPr>
          </a:lstStyle>
          <a:p>
            <a:r>
              <a:rPr lang="en-US"/>
              <a:t>3.</a:t>
            </a:r>
            <a:fld id="{5F2E8F49-ED13-4514-8C9E-0DCB873F916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C5C0C2-BE60-4861-A47E-1A6F3AC3B8FE}" type="datetimeFigureOut">
              <a:rPr lang="en-US" smtClean="0"/>
              <a:pPr/>
              <a:t>2/17/2013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6C0AB-5098-4641-AC8F-C07724566FA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C5C0C2-BE60-4861-A47E-1A6F3AC3B8FE}" type="datetimeFigureOut">
              <a:rPr lang="en-US" smtClean="0"/>
              <a:pPr/>
              <a:t>2/17/2013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46C0AB-5098-4641-AC8F-C07724566FA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0C5C0C2-BE60-4861-A47E-1A6F3AC3B8FE}" type="datetimeFigureOut">
              <a:rPr lang="en-US" smtClean="0"/>
              <a:pPr/>
              <a:t>2/17/2013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46C0AB-5098-4641-AC8F-C07724566FA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0C5C0C2-BE60-4861-A47E-1A6F3AC3B8FE}" type="datetimeFigureOut">
              <a:rPr lang="en-US" smtClean="0"/>
              <a:pPr/>
              <a:t>2/17/2013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46C0AB-5098-4641-AC8F-C07724566FA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0C5C0C2-BE60-4861-A47E-1A6F3AC3B8FE}" type="datetimeFigureOut">
              <a:rPr lang="en-US" smtClean="0"/>
              <a:pPr/>
              <a:t>2/17/2013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46C0AB-5098-4641-AC8F-C07724566FA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C5C0C2-BE60-4861-A47E-1A6F3AC3B8FE}" type="datetimeFigureOut">
              <a:rPr lang="en-US" smtClean="0"/>
              <a:pPr/>
              <a:t>2/17/2013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46C0AB-5098-4641-AC8F-C07724566FA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C5C0C2-BE60-4861-A47E-1A6F3AC3B8FE}" type="datetimeFigureOut">
              <a:rPr lang="en-US" smtClean="0"/>
              <a:pPr/>
              <a:t>2/17/2013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46C0AB-5098-4641-AC8F-C07724566FA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C5C0C2-BE60-4861-A47E-1A6F3AC3B8FE}" type="datetimeFigureOut">
              <a:rPr lang="en-US" smtClean="0"/>
              <a:pPr/>
              <a:t>2/17/2013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46C0AB-5098-4641-AC8F-C07724566FA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C5C0C2-BE60-4861-A47E-1A6F3AC3B8FE}" type="datetimeFigureOut">
              <a:rPr lang="en-US" smtClean="0"/>
              <a:pPr/>
              <a:t>2/17/2013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46C0AB-5098-4641-AC8F-C07724566FA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0"/>
          </p:nvPr>
        </p:nvSpPr>
        <p:spPr/>
        <p:txBody>
          <a:bodyPr/>
          <a:lstStyle/>
          <a:p>
            <a:r>
              <a:rPr lang="en-US" dirty="0"/>
              <a:t>3.</a:t>
            </a:r>
            <a:fld id="{9EF4FA11-845A-407B-BE48-AC6B3B4E72A2}" type="slidenum">
              <a:rPr lang="en-US"/>
              <a:pPr/>
              <a:t>1</a:t>
            </a:fld>
            <a:endParaRPr lang="en-US" dirty="0"/>
          </a:p>
        </p:txBody>
      </p:sp>
      <p:pic>
        <p:nvPicPr>
          <p:cNvPr id="1004546" name="Picture 2" descr="Forouzan4e07_banner"/>
          <p:cNvPicPr>
            <a:picLocks noGrp="1" noChangeAspect="1" noChangeArrowheads="1"/>
          </p:cNvPicPr>
          <p:nvPr>
            <p:ph/>
          </p:nvPr>
        </p:nvPicPr>
        <p:blipFill>
          <a:blip r:embed="rId3" cstate="print"/>
          <a:srcRect/>
          <a:stretch>
            <a:fillRect/>
          </a:stretch>
        </p:blipFill>
        <p:spPr bwMode="auto">
          <a:xfrm>
            <a:off x="0" y="0"/>
            <a:ext cx="9144000" cy="1096963"/>
          </a:xfrm>
          <a:noFill/>
          <a:ln>
            <a:miter lim="800000"/>
            <a:headEnd/>
            <a:tailEnd/>
          </a:ln>
        </p:spPr>
      </p:pic>
      <p:sp>
        <p:nvSpPr>
          <p:cNvPr id="1004547" name="Rectangle 3"/>
          <p:cNvSpPr>
            <a:spLocks noChangeArrowheads="1"/>
          </p:cNvSpPr>
          <p:nvPr/>
        </p:nvSpPr>
        <p:spPr bwMode="auto">
          <a:xfrm>
            <a:off x="1143000" y="2514600"/>
            <a:ext cx="6858000" cy="1754326"/>
          </a:xfrm>
          <a:prstGeom prst="rect">
            <a:avLst/>
          </a:prstGeom>
          <a:noFill/>
          <a:ln w="9525">
            <a:noFill/>
            <a:miter lim="800000"/>
            <a:headEnd/>
            <a:tailEnd/>
          </a:ln>
          <a:effectLst/>
        </p:spPr>
        <p:txBody>
          <a:bodyPr>
            <a:spAutoFit/>
          </a:bodyPr>
          <a:lstStyle/>
          <a:p>
            <a:pPr algn="ctr"/>
            <a:r>
              <a:rPr lang="en-US" altLang="en-US" sz="4400" i="0" baseline="0" dirty="0">
                <a:solidFill>
                  <a:schemeClr val="tx2"/>
                </a:solidFill>
                <a:latin typeface="Arial" charset="0"/>
              </a:rPr>
              <a:t>Chapter </a:t>
            </a:r>
            <a:r>
              <a:rPr lang="en-US" altLang="en-US" sz="4400" i="0" baseline="0" dirty="0" smtClean="0">
                <a:solidFill>
                  <a:schemeClr val="tx2"/>
                </a:solidFill>
                <a:latin typeface="Arial" charset="0"/>
              </a:rPr>
              <a:t>3 part II</a:t>
            </a:r>
            <a:endParaRPr lang="en-US" altLang="en-US" sz="4400" i="0" baseline="0" dirty="0">
              <a:solidFill>
                <a:schemeClr val="tx2"/>
              </a:solidFill>
              <a:latin typeface="Arial" charset="0"/>
            </a:endParaRPr>
          </a:p>
          <a:p>
            <a:pPr algn="ctr"/>
            <a:endParaRPr lang="en-US" altLang="en-US" sz="2000" i="0" baseline="0" dirty="0">
              <a:solidFill>
                <a:schemeClr val="tx2"/>
              </a:solidFill>
              <a:latin typeface="Arial" charset="0"/>
            </a:endParaRPr>
          </a:p>
          <a:p>
            <a:pPr algn="ctr"/>
            <a:r>
              <a:rPr lang="en-US" sz="4400" i="0" baseline="0" dirty="0">
                <a:latin typeface="Arial" charset="0"/>
              </a:rPr>
              <a:t>Data and Signals</a:t>
            </a:r>
          </a:p>
        </p:txBody>
      </p:sp>
      <p:sp>
        <p:nvSpPr>
          <p:cNvPr id="1004548" name="Text Box 4"/>
          <p:cNvSpPr txBox="1">
            <a:spLocks noChangeArrowheads="1"/>
          </p:cNvSpPr>
          <p:nvPr/>
        </p:nvSpPr>
        <p:spPr bwMode="auto">
          <a:xfrm>
            <a:off x="0" y="6507163"/>
            <a:ext cx="9144000" cy="274637"/>
          </a:xfrm>
          <a:prstGeom prst="rect">
            <a:avLst/>
          </a:prstGeom>
          <a:noFill/>
          <a:ln w="9525">
            <a:noFill/>
            <a:miter lim="800000"/>
            <a:headEnd/>
            <a:tailEnd/>
          </a:ln>
          <a:effectLst/>
        </p:spPr>
        <p:txBody>
          <a:bodyPr>
            <a:spAutoFit/>
          </a:bodyPr>
          <a:lstStyle/>
          <a:p>
            <a:pPr algn="ctr" eaLnBrk="1" hangingPunct="1"/>
            <a:r>
              <a:rPr lang="en-US" sz="1200" b="0" i="0" baseline="0" dirty="0"/>
              <a:t>Copyright © The McGraw-Hill Companies, Inc. Permission required for reproduction or display.</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914400"/>
            <a:ext cx="8610600" cy="3970318"/>
          </a:xfrm>
          <a:prstGeom prst="rect">
            <a:avLst/>
          </a:prstGeom>
        </p:spPr>
        <p:txBody>
          <a:bodyPr wrap="square">
            <a:spAutoFit/>
          </a:bodyPr>
          <a:lstStyle/>
          <a:p>
            <a:r>
              <a:rPr lang="en-US" sz="2800" b="1" dirty="0" smtClean="0"/>
              <a:t>Is a measure of how fast we can actually send data through a network.</a:t>
            </a:r>
          </a:p>
          <a:p>
            <a:endParaRPr lang="en-US" sz="2800" b="1" dirty="0" smtClean="0"/>
          </a:p>
          <a:p>
            <a:pPr>
              <a:buFont typeface="Wingdings" pitchFamily="2" charset="2"/>
              <a:buChar char="ü"/>
            </a:pPr>
            <a:r>
              <a:rPr lang="en-US" sz="2800" b="1" dirty="0" smtClean="0"/>
              <a:t>The bandwidth is </a:t>
            </a:r>
            <a:r>
              <a:rPr lang="en-US" sz="2800" b="1" dirty="0" smtClean="0">
                <a:solidFill>
                  <a:srgbClr val="FF0000"/>
                </a:solidFill>
              </a:rPr>
              <a:t>potential measurement </a:t>
            </a:r>
            <a:r>
              <a:rPr lang="en-US" sz="2800" b="1" dirty="0" smtClean="0"/>
              <a:t>of a link; the throughput is an </a:t>
            </a:r>
            <a:r>
              <a:rPr lang="en-US" sz="2800" b="1" dirty="0" smtClean="0">
                <a:solidFill>
                  <a:srgbClr val="FF0000"/>
                </a:solidFill>
              </a:rPr>
              <a:t>actual measurement </a:t>
            </a:r>
            <a:r>
              <a:rPr lang="en-US" sz="2800" b="1" dirty="0" smtClean="0"/>
              <a:t>of how fast we can send data.</a:t>
            </a:r>
          </a:p>
          <a:p>
            <a:pPr>
              <a:buFont typeface="Wingdings" pitchFamily="2" charset="2"/>
              <a:buChar char="ü"/>
            </a:pPr>
            <a:endParaRPr lang="en-US" sz="2800" b="1" dirty="0" smtClean="0"/>
          </a:p>
          <a:p>
            <a:pPr>
              <a:buFont typeface="Wingdings" pitchFamily="2" charset="2"/>
              <a:buChar char="ü"/>
            </a:pPr>
            <a:r>
              <a:rPr lang="en-US" sz="2800" b="1" dirty="0" smtClean="0"/>
              <a:t>Throughput </a:t>
            </a:r>
            <a:r>
              <a:rPr lang="en-US" sz="2800" b="1" dirty="0" smtClean="0">
                <a:solidFill>
                  <a:srgbClr val="FF0000"/>
                </a:solidFill>
              </a:rPr>
              <a:t>less than </a:t>
            </a:r>
            <a:r>
              <a:rPr lang="en-US" sz="2800" b="1" dirty="0" smtClean="0"/>
              <a:t>Bandwidth</a:t>
            </a:r>
          </a:p>
          <a:p>
            <a:endParaRPr lang="en-US" sz="2800" b="1" dirty="0" smtClean="0"/>
          </a:p>
        </p:txBody>
      </p:sp>
      <p:sp>
        <p:nvSpPr>
          <p:cNvPr id="3" name="TextBox 2"/>
          <p:cNvSpPr txBox="1"/>
          <p:nvPr/>
        </p:nvSpPr>
        <p:spPr>
          <a:xfrm>
            <a:off x="3124200" y="304800"/>
            <a:ext cx="2190023" cy="584775"/>
          </a:xfrm>
          <a:prstGeom prst="rect">
            <a:avLst/>
          </a:prstGeom>
          <a:noFill/>
        </p:spPr>
        <p:txBody>
          <a:bodyPr wrap="none" rtlCol="0">
            <a:spAutoFit/>
          </a:bodyPr>
          <a:lstStyle/>
          <a:p>
            <a:r>
              <a:rPr lang="en-US" sz="3200" b="1" i="1" dirty="0" smtClean="0">
                <a:solidFill>
                  <a:srgbClr val="FF0000"/>
                </a:solidFill>
              </a:rPr>
              <a:t>Throughput</a:t>
            </a:r>
            <a:endParaRPr lang="en-US" sz="3200" dirty="0"/>
          </a:p>
        </p:txBody>
      </p:sp>
    </p:spTree>
    <p:extLst>
      <p:ext uri="{BB962C8B-B14F-4D97-AF65-F5344CB8AC3E}">
        <p14:creationId xmlns:p14="http://schemas.microsoft.com/office/powerpoint/2010/main" val="2529974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1"/>
          <p:cNvSpPr>
            <a:spLocks noGrp="1"/>
          </p:cNvSpPr>
          <p:nvPr>
            <p:ph type="sldNum" sz="quarter" idx="10"/>
          </p:nvPr>
        </p:nvSpPr>
        <p:spPr/>
        <p:txBody>
          <a:bodyPr/>
          <a:lstStyle/>
          <a:p>
            <a:r>
              <a:rPr lang="en-US"/>
              <a:t>3.</a:t>
            </a:r>
            <a:fld id="{3D884076-A576-4A93-9365-9C8FF5576D79}" type="slidenum">
              <a:rPr lang="en-US"/>
              <a:pPr/>
              <a:t>11</a:t>
            </a:fld>
            <a:endParaRPr lang="en-US"/>
          </a:p>
        </p:txBody>
      </p:sp>
      <p:sp>
        <p:nvSpPr>
          <p:cNvPr id="847874"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7875"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nvGrpSpPr>
          <p:cNvPr id="2" name="Group 4"/>
          <p:cNvGrpSpPr>
            <a:grpSpLocks/>
          </p:cNvGrpSpPr>
          <p:nvPr/>
        </p:nvGrpSpPr>
        <p:grpSpPr bwMode="auto">
          <a:xfrm>
            <a:off x="490538" y="773113"/>
            <a:ext cx="738187" cy="474662"/>
            <a:chOff x="309" y="487"/>
            <a:chExt cx="465" cy="299"/>
          </a:xfrm>
        </p:grpSpPr>
        <p:sp>
          <p:nvSpPr>
            <p:cNvPr id="847877"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7878"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sp>
        <p:nvSpPr>
          <p:cNvPr id="847879"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7880"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7881"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7882"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847883" name="Rectangle 11"/>
          <p:cNvSpPr>
            <a:spLocks noChangeArrowheads="1"/>
          </p:cNvSpPr>
          <p:nvPr/>
        </p:nvSpPr>
        <p:spPr bwMode="auto">
          <a:xfrm>
            <a:off x="228600" y="1295400"/>
            <a:ext cx="8534400" cy="2308324"/>
          </a:xfrm>
          <a:prstGeom prst="rect">
            <a:avLst/>
          </a:prstGeom>
          <a:noFill/>
          <a:ln w="9525">
            <a:noFill/>
            <a:miter lim="800000"/>
            <a:headEnd/>
            <a:tailEnd/>
          </a:ln>
          <a:effectLst/>
        </p:spPr>
        <p:txBody>
          <a:bodyPr>
            <a:spAutoFit/>
          </a:bodyPr>
          <a:lstStyle/>
          <a:p>
            <a:pPr algn="just"/>
            <a:r>
              <a:rPr lang="en-US" sz="2400" baseline="0" dirty="0"/>
              <a:t>A network with bandwidth of 10 Mbps can pass only an average of 12,000 frames per minute with each frame carrying an average of 10,000 bits. What is the throughput of this network?</a:t>
            </a:r>
          </a:p>
          <a:p>
            <a:pPr algn="just"/>
            <a:endParaRPr lang="en-US" sz="2400" baseline="0" dirty="0"/>
          </a:p>
          <a:p>
            <a:pPr algn="just"/>
            <a:r>
              <a:rPr lang="en-US" sz="2400" baseline="0" dirty="0">
                <a:solidFill>
                  <a:schemeClr val="hlink"/>
                </a:solidFill>
              </a:rPr>
              <a:t>Solution</a:t>
            </a:r>
          </a:p>
          <a:p>
            <a:pPr algn="just"/>
            <a:r>
              <a:rPr lang="en-US" sz="2400" baseline="0" dirty="0"/>
              <a:t>We can calculate the throughput as</a:t>
            </a:r>
          </a:p>
        </p:txBody>
      </p:sp>
      <p:sp>
        <p:nvSpPr>
          <p:cNvPr id="847884" name="Text Box 12"/>
          <p:cNvSpPr txBox="1">
            <a:spLocks noChangeArrowheads="1"/>
          </p:cNvSpPr>
          <p:nvPr/>
        </p:nvSpPr>
        <p:spPr bwMode="auto">
          <a:xfrm>
            <a:off x="1143000" y="182563"/>
            <a:ext cx="2487613" cy="579437"/>
          </a:xfrm>
          <a:prstGeom prst="rect">
            <a:avLst/>
          </a:prstGeom>
          <a:noFill/>
          <a:ln w="9525">
            <a:noFill/>
            <a:miter lim="800000"/>
            <a:headEnd/>
            <a:tailEnd/>
          </a:ln>
          <a:effectLst/>
        </p:spPr>
        <p:txBody>
          <a:bodyPr wrap="none">
            <a:spAutoFit/>
          </a:bodyPr>
          <a:lstStyle/>
          <a:p>
            <a:r>
              <a:rPr lang="en-US" sz="3200" baseline="0">
                <a:solidFill>
                  <a:schemeClr val="hlink"/>
                </a:solidFill>
              </a:rPr>
              <a:t>Example 3.44</a:t>
            </a:r>
          </a:p>
        </p:txBody>
      </p:sp>
      <p:pic>
        <p:nvPicPr>
          <p:cNvPr id="847886" name="Picture 14"/>
          <p:cNvPicPr>
            <a:picLocks noChangeAspect="1" noChangeArrowheads="1"/>
          </p:cNvPicPr>
          <p:nvPr/>
        </p:nvPicPr>
        <p:blipFill>
          <a:blip r:embed="rId3" cstate="print"/>
          <a:srcRect/>
          <a:stretch>
            <a:fillRect/>
          </a:stretch>
        </p:blipFill>
        <p:spPr bwMode="auto">
          <a:xfrm>
            <a:off x="2057400" y="4495800"/>
            <a:ext cx="4778375" cy="620713"/>
          </a:xfrm>
          <a:prstGeom prst="rect">
            <a:avLst/>
          </a:prstGeom>
          <a:noFill/>
          <a:ln w="57150" cmpd="thickThin">
            <a:solidFill>
              <a:schemeClr val="folHlink"/>
            </a:solidFill>
            <a:miter lim="800000"/>
            <a:headEnd/>
            <a:tailEnd/>
          </a:ln>
          <a:effectLst/>
        </p:spPr>
      </p:pic>
      <p:sp>
        <p:nvSpPr>
          <p:cNvPr id="847887" name="Rectangle 15"/>
          <p:cNvSpPr>
            <a:spLocks noChangeArrowheads="1"/>
          </p:cNvSpPr>
          <p:nvPr/>
        </p:nvSpPr>
        <p:spPr bwMode="auto">
          <a:xfrm>
            <a:off x="228600" y="5334000"/>
            <a:ext cx="8534400" cy="461665"/>
          </a:xfrm>
          <a:prstGeom prst="rect">
            <a:avLst/>
          </a:prstGeom>
          <a:noFill/>
          <a:ln w="9525">
            <a:noFill/>
            <a:miter lim="800000"/>
            <a:headEnd/>
            <a:tailEnd/>
          </a:ln>
          <a:effectLst/>
        </p:spPr>
        <p:txBody>
          <a:bodyPr>
            <a:spAutoFit/>
          </a:bodyPr>
          <a:lstStyle/>
          <a:p>
            <a:pPr algn="just"/>
            <a:r>
              <a:rPr lang="en-US" sz="2400" baseline="0" dirty="0"/>
              <a:t>The throughput is almost one-fifth of the bandwidth in this case.</a:t>
            </a:r>
          </a:p>
        </p:txBody>
      </p:sp>
    </p:spTree>
    <p:extLst>
      <p:ext uri="{BB962C8B-B14F-4D97-AF65-F5344CB8AC3E}">
        <p14:creationId xmlns:p14="http://schemas.microsoft.com/office/powerpoint/2010/main" val="34841272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447800"/>
            <a:ext cx="8153400" cy="1384995"/>
          </a:xfrm>
          <a:prstGeom prst="rect">
            <a:avLst/>
          </a:prstGeom>
        </p:spPr>
        <p:txBody>
          <a:bodyPr wrap="square">
            <a:spAutoFit/>
          </a:bodyPr>
          <a:lstStyle/>
          <a:p>
            <a:r>
              <a:rPr lang="en-US" sz="2800" b="1" dirty="0" smtClean="0"/>
              <a:t>Latency defines how long it takes for an entire message to completely arrive at the destination from the time the first bit is sent out from the source</a:t>
            </a:r>
          </a:p>
        </p:txBody>
      </p:sp>
      <p:sp>
        <p:nvSpPr>
          <p:cNvPr id="3" name="TextBox 2"/>
          <p:cNvSpPr txBox="1"/>
          <p:nvPr/>
        </p:nvSpPr>
        <p:spPr>
          <a:xfrm>
            <a:off x="3048000" y="533400"/>
            <a:ext cx="3327514" cy="646331"/>
          </a:xfrm>
          <a:prstGeom prst="rect">
            <a:avLst/>
          </a:prstGeom>
          <a:noFill/>
        </p:spPr>
        <p:txBody>
          <a:bodyPr wrap="none" rtlCol="0">
            <a:spAutoFit/>
          </a:bodyPr>
          <a:lstStyle/>
          <a:p>
            <a:r>
              <a:rPr lang="en-US" sz="3600" b="1" dirty="0" smtClean="0">
                <a:solidFill>
                  <a:srgbClr val="FF0000"/>
                </a:solidFill>
              </a:rPr>
              <a:t>Latency ( Delay) </a:t>
            </a:r>
            <a:endParaRPr lang="en-US" sz="3600" b="1" dirty="0">
              <a:solidFill>
                <a:srgbClr val="FF0000"/>
              </a:solidFill>
            </a:endParaRPr>
          </a:p>
        </p:txBody>
      </p:sp>
      <p:sp>
        <p:nvSpPr>
          <p:cNvPr id="4" name="Rectangle 3"/>
          <p:cNvSpPr/>
          <p:nvPr/>
        </p:nvSpPr>
        <p:spPr>
          <a:xfrm>
            <a:off x="685800" y="3352800"/>
            <a:ext cx="8229600" cy="1200329"/>
          </a:xfrm>
          <a:prstGeom prst="rect">
            <a:avLst/>
          </a:prstGeom>
        </p:spPr>
        <p:txBody>
          <a:bodyPr wrap="square">
            <a:spAutoFit/>
          </a:bodyPr>
          <a:lstStyle/>
          <a:p>
            <a:r>
              <a:rPr lang="en-US" sz="2400" b="1" dirty="0" smtClean="0">
                <a:solidFill>
                  <a:srgbClr val="00B050"/>
                </a:solidFill>
              </a:rPr>
              <a:t>Latency (Delay) = propagation time + transmission time</a:t>
            </a:r>
          </a:p>
          <a:p>
            <a:endParaRPr lang="en-US" sz="2400" b="1" dirty="0" smtClean="0">
              <a:solidFill>
                <a:srgbClr val="00B050"/>
              </a:solidFill>
            </a:endParaRPr>
          </a:p>
          <a:p>
            <a:r>
              <a:rPr lang="en-US" sz="2400" b="1" dirty="0" smtClean="0">
                <a:solidFill>
                  <a:srgbClr val="00B050"/>
                </a:solidFill>
              </a:rPr>
              <a:t>+queuing time + processing time</a:t>
            </a:r>
            <a:endParaRPr lang="en-US" sz="2400" b="1" dirty="0">
              <a:solidFill>
                <a:srgbClr val="00B050"/>
              </a:solidFill>
            </a:endParaRPr>
          </a:p>
        </p:txBody>
      </p:sp>
    </p:spTree>
    <p:extLst>
      <p:ext uri="{BB962C8B-B14F-4D97-AF65-F5344CB8AC3E}">
        <p14:creationId xmlns:p14="http://schemas.microsoft.com/office/powerpoint/2010/main" val="4092863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524000"/>
            <a:ext cx="8763000" cy="3970318"/>
          </a:xfrm>
          <a:prstGeom prst="rect">
            <a:avLst/>
          </a:prstGeom>
        </p:spPr>
        <p:txBody>
          <a:bodyPr wrap="square">
            <a:spAutoFit/>
          </a:bodyPr>
          <a:lstStyle/>
          <a:p>
            <a:r>
              <a:rPr lang="en-US" sz="2800" b="1" dirty="0" smtClean="0"/>
              <a:t>time required for a bit to travel from the source to the destination</a:t>
            </a:r>
          </a:p>
          <a:p>
            <a:r>
              <a:rPr lang="en-US" sz="2800" b="1" dirty="0" smtClean="0"/>
              <a:t> </a:t>
            </a:r>
          </a:p>
          <a:p>
            <a:endParaRPr lang="en-US" sz="2800" b="1" dirty="0" smtClean="0"/>
          </a:p>
          <a:p>
            <a:endParaRPr lang="en-US" sz="2800" b="1" dirty="0" smtClean="0"/>
          </a:p>
          <a:p>
            <a:r>
              <a:rPr lang="en-US" sz="2800" b="1" dirty="0" smtClean="0"/>
              <a:t>Propagation speed depend on the medium and on the frequency of the signal </a:t>
            </a:r>
          </a:p>
          <a:p>
            <a:r>
              <a:rPr lang="en-US" sz="2800" b="1" dirty="0" smtClean="0"/>
              <a:t>Ex: light propagate by 3x108m/s in vacuum. It is lower in air ; it </a:t>
            </a:r>
            <a:r>
              <a:rPr lang="en-US" sz="2800" dirty="0" smtClean="0"/>
              <a:t> </a:t>
            </a:r>
            <a:r>
              <a:rPr lang="en-US" sz="2800" b="1" dirty="0" smtClean="0"/>
              <a:t>is much lower in cable.</a:t>
            </a:r>
            <a:endParaRPr lang="en-US" sz="2800" b="1" dirty="0"/>
          </a:p>
        </p:txBody>
      </p:sp>
      <p:sp>
        <p:nvSpPr>
          <p:cNvPr id="3" name="Rectangle 2"/>
          <p:cNvSpPr/>
          <p:nvPr/>
        </p:nvSpPr>
        <p:spPr>
          <a:xfrm>
            <a:off x="2514600" y="457200"/>
            <a:ext cx="4070153" cy="646331"/>
          </a:xfrm>
          <a:prstGeom prst="rect">
            <a:avLst/>
          </a:prstGeom>
        </p:spPr>
        <p:txBody>
          <a:bodyPr wrap="none">
            <a:spAutoFit/>
          </a:bodyPr>
          <a:lstStyle/>
          <a:p>
            <a:r>
              <a:rPr lang="en-US" sz="3600" b="1" dirty="0" smtClean="0">
                <a:solidFill>
                  <a:srgbClr val="00B050"/>
                </a:solidFill>
              </a:rPr>
              <a:t>1. Propagation time </a:t>
            </a:r>
            <a:endParaRPr lang="en-US" sz="3600" dirty="0"/>
          </a:p>
        </p:txBody>
      </p:sp>
      <p:sp>
        <p:nvSpPr>
          <p:cNvPr id="15360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53601"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676400" y="2514600"/>
            <a:ext cx="4457700" cy="561975"/>
          </a:xfrm>
          <a:prstGeom prst="rect">
            <a:avLst/>
          </a:prstGeom>
          <a:noFill/>
        </p:spPr>
      </p:pic>
      <p:sp>
        <p:nvSpPr>
          <p:cNvPr id="153603" name="Rectangle 3"/>
          <p:cNvSpPr>
            <a:spLocks noChangeArrowheads="1"/>
          </p:cNvSpPr>
          <p:nvPr/>
        </p:nvSpPr>
        <p:spPr bwMode="auto">
          <a:xfrm>
            <a:off x="0" y="10191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33982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1"/>
          <p:cNvSpPr>
            <a:spLocks noGrp="1"/>
          </p:cNvSpPr>
          <p:nvPr>
            <p:ph type="sldNum" sz="quarter" idx="10"/>
          </p:nvPr>
        </p:nvSpPr>
        <p:spPr/>
        <p:txBody>
          <a:bodyPr/>
          <a:lstStyle/>
          <a:p>
            <a:r>
              <a:rPr lang="en-US"/>
              <a:t>3.</a:t>
            </a:r>
            <a:fld id="{7BB287F5-E6A5-4C70-BADF-82C52DF1454C}" type="slidenum">
              <a:rPr lang="en-US"/>
              <a:pPr/>
              <a:t>14</a:t>
            </a:fld>
            <a:endParaRPr lang="en-US"/>
          </a:p>
        </p:txBody>
      </p:sp>
      <p:sp>
        <p:nvSpPr>
          <p:cNvPr id="848898"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8899"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nvGrpSpPr>
          <p:cNvPr id="2" name="Group 4"/>
          <p:cNvGrpSpPr>
            <a:grpSpLocks/>
          </p:cNvGrpSpPr>
          <p:nvPr/>
        </p:nvGrpSpPr>
        <p:grpSpPr bwMode="auto">
          <a:xfrm>
            <a:off x="490538" y="773113"/>
            <a:ext cx="738187" cy="474662"/>
            <a:chOff x="309" y="487"/>
            <a:chExt cx="465" cy="299"/>
          </a:xfrm>
        </p:grpSpPr>
        <p:sp>
          <p:nvSpPr>
            <p:cNvPr id="848901"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8902"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sp>
        <p:nvSpPr>
          <p:cNvPr id="848903"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8904"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8905"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8906"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848907" name="Rectangle 11"/>
          <p:cNvSpPr>
            <a:spLocks noChangeArrowheads="1"/>
          </p:cNvSpPr>
          <p:nvPr/>
        </p:nvSpPr>
        <p:spPr bwMode="auto">
          <a:xfrm>
            <a:off x="228600" y="1295400"/>
            <a:ext cx="8534400" cy="2654300"/>
          </a:xfrm>
          <a:prstGeom prst="rect">
            <a:avLst/>
          </a:prstGeom>
          <a:noFill/>
          <a:ln w="9525">
            <a:noFill/>
            <a:miter lim="800000"/>
            <a:headEnd/>
            <a:tailEnd/>
          </a:ln>
          <a:effectLst/>
        </p:spPr>
        <p:txBody>
          <a:bodyPr>
            <a:spAutoFit/>
          </a:bodyPr>
          <a:lstStyle/>
          <a:p>
            <a:pPr algn="just"/>
            <a:r>
              <a:rPr lang="en-US" sz="2800" baseline="0" dirty="0"/>
              <a:t>What is the propagation time if the distance between the two points is 12,000 km? Assume the propagation speed to be 2.4 × 108 m/s in cable.</a:t>
            </a:r>
          </a:p>
          <a:p>
            <a:pPr algn="just"/>
            <a:endParaRPr lang="en-US" sz="2800" baseline="0" dirty="0"/>
          </a:p>
          <a:p>
            <a:pPr algn="just"/>
            <a:r>
              <a:rPr lang="en-US" sz="2800" baseline="0" dirty="0">
                <a:solidFill>
                  <a:schemeClr val="hlink"/>
                </a:solidFill>
              </a:rPr>
              <a:t>Solution</a:t>
            </a:r>
          </a:p>
          <a:p>
            <a:pPr algn="just"/>
            <a:r>
              <a:rPr lang="en-US" sz="2800" baseline="0" dirty="0"/>
              <a:t>We can calculate the propagation time as</a:t>
            </a:r>
          </a:p>
        </p:txBody>
      </p:sp>
      <p:sp>
        <p:nvSpPr>
          <p:cNvPr id="848908" name="Text Box 12"/>
          <p:cNvSpPr txBox="1">
            <a:spLocks noChangeArrowheads="1"/>
          </p:cNvSpPr>
          <p:nvPr/>
        </p:nvSpPr>
        <p:spPr bwMode="auto">
          <a:xfrm>
            <a:off x="1143000" y="182563"/>
            <a:ext cx="2487613" cy="579437"/>
          </a:xfrm>
          <a:prstGeom prst="rect">
            <a:avLst/>
          </a:prstGeom>
          <a:noFill/>
          <a:ln w="9525">
            <a:noFill/>
            <a:miter lim="800000"/>
            <a:headEnd/>
            <a:tailEnd/>
          </a:ln>
          <a:effectLst/>
        </p:spPr>
        <p:txBody>
          <a:bodyPr wrap="none">
            <a:spAutoFit/>
          </a:bodyPr>
          <a:lstStyle/>
          <a:p>
            <a:r>
              <a:rPr lang="en-US" sz="3200" baseline="0">
                <a:solidFill>
                  <a:schemeClr val="hlink"/>
                </a:solidFill>
              </a:rPr>
              <a:t>Example 3.45</a:t>
            </a:r>
          </a:p>
        </p:txBody>
      </p:sp>
      <p:pic>
        <p:nvPicPr>
          <p:cNvPr id="848910" name="Picture 14"/>
          <p:cNvPicPr>
            <a:picLocks noChangeAspect="1" noChangeArrowheads="1"/>
          </p:cNvPicPr>
          <p:nvPr/>
        </p:nvPicPr>
        <p:blipFill>
          <a:blip r:embed="rId3" cstate="print"/>
          <a:srcRect/>
          <a:stretch>
            <a:fillRect/>
          </a:stretch>
        </p:blipFill>
        <p:spPr bwMode="auto">
          <a:xfrm>
            <a:off x="1752600" y="4037013"/>
            <a:ext cx="4994275" cy="819150"/>
          </a:xfrm>
          <a:prstGeom prst="rect">
            <a:avLst/>
          </a:prstGeom>
          <a:noFill/>
          <a:ln w="57150" cmpd="thickThin">
            <a:solidFill>
              <a:schemeClr val="folHlink"/>
            </a:solidFill>
            <a:miter lim="800000"/>
            <a:headEnd/>
            <a:tailEnd/>
          </a:ln>
          <a:effectLst/>
        </p:spPr>
      </p:pic>
      <p:sp>
        <p:nvSpPr>
          <p:cNvPr id="848911" name="Rectangle 15"/>
          <p:cNvSpPr>
            <a:spLocks noChangeArrowheads="1"/>
          </p:cNvSpPr>
          <p:nvPr/>
        </p:nvSpPr>
        <p:spPr bwMode="auto">
          <a:xfrm>
            <a:off x="152400" y="5029200"/>
            <a:ext cx="8534400" cy="1373188"/>
          </a:xfrm>
          <a:prstGeom prst="rect">
            <a:avLst/>
          </a:prstGeom>
          <a:noFill/>
          <a:ln w="9525">
            <a:noFill/>
            <a:miter lim="800000"/>
            <a:headEnd/>
            <a:tailEnd/>
          </a:ln>
          <a:effectLst/>
        </p:spPr>
        <p:txBody>
          <a:bodyPr>
            <a:spAutoFit/>
          </a:bodyPr>
          <a:lstStyle/>
          <a:p>
            <a:pPr algn="just"/>
            <a:r>
              <a:rPr lang="en-US" sz="2800" baseline="0" dirty="0"/>
              <a:t>The example shows that a bit can go over the Atlantic Ocean in only 50 ms if there is a direct cable between the source and the destination.</a:t>
            </a:r>
          </a:p>
        </p:txBody>
      </p:sp>
    </p:spTree>
    <p:extLst>
      <p:ext uri="{BB962C8B-B14F-4D97-AF65-F5344CB8AC3E}">
        <p14:creationId xmlns:p14="http://schemas.microsoft.com/office/powerpoint/2010/main" val="29446578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752600"/>
            <a:ext cx="8305800" cy="2677656"/>
          </a:xfrm>
          <a:prstGeom prst="rect">
            <a:avLst/>
          </a:prstGeom>
        </p:spPr>
        <p:txBody>
          <a:bodyPr wrap="square">
            <a:spAutoFit/>
          </a:bodyPr>
          <a:lstStyle/>
          <a:p>
            <a:pPr>
              <a:buFont typeface="Wingdings" pitchFamily="2" charset="2"/>
              <a:buChar char="§"/>
            </a:pPr>
            <a:r>
              <a:rPr lang="en-US" sz="2800" b="1" dirty="0" smtClean="0"/>
              <a:t>The time required for transmission of a message . </a:t>
            </a:r>
          </a:p>
          <a:p>
            <a:pPr>
              <a:buFont typeface="Wingdings" pitchFamily="2" charset="2"/>
              <a:buChar char="§"/>
            </a:pPr>
            <a:endParaRPr lang="en-US" sz="2800" b="1" dirty="0" smtClean="0"/>
          </a:p>
          <a:p>
            <a:pPr>
              <a:buFont typeface="Wingdings" pitchFamily="2" charset="2"/>
              <a:buChar char="§"/>
            </a:pPr>
            <a:r>
              <a:rPr lang="en-US" sz="2800" b="1" dirty="0" smtClean="0"/>
              <a:t>It depends on the size of the message and the bandwidth of the channel.</a:t>
            </a:r>
          </a:p>
          <a:p>
            <a:pPr>
              <a:buFont typeface="Wingdings" pitchFamily="2" charset="2"/>
              <a:buChar char="§"/>
            </a:pPr>
            <a:endParaRPr lang="en-US" sz="2800" b="1" dirty="0" smtClean="0"/>
          </a:p>
          <a:p>
            <a:pPr>
              <a:buFont typeface="Wingdings" pitchFamily="2" charset="2"/>
              <a:buChar char="§"/>
            </a:pPr>
            <a:endParaRPr lang="en-US" sz="2800" b="1" dirty="0" smtClean="0"/>
          </a:p>
        </p:txBody>
      </p:sp>
      <p:sp>
        <p:nvSpPr>
          <p:cNvPr id="3" name="Rectangle 2"/>
          <p:cNvSpPr/>
          <p:nvPr/>
        </p:nvSpPr>
        <p:spPr>
          <a:xfrm>
            <a:off x="2895600" y="533400"/>
            <a:ext cx="3352800" cy="523220"/>
          </a:xfrm>
          <a:prstGeom prst="rect">
            <a:avLst/>
          </a:prstGeom>
        </p:spPr>
        <p:txBody>
          <a:bodyPr wrap="square">
            <a:spAutoFit/>
          </a:bodyPr>
          <a:lstStyle/>
          <a:p>
            <a:r>
              <a:rPr lang="en-US" sz="2800" b="1" dirty="0" smtClean="0">
                <a:solidFill>
                  <a:srgbClr val="00B050"/>
                </a:solidFill>
              </a:rPr>
              <a:t>2. Transmission time </a:t>
            </a:r>
            <a:endParaRPr lang="en-US" sz="2800" dirty="0">
              <a:solidFill>
                <a:srgbClr val="00B050"/>
              </a:solidFill>
            </a:endParaRPr>
          </a:p>
        </p:txBody>
      </p:sp>
      <p:sp>
        <p:nvSpPr>
          <p:cNvPr id="163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63841"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81200" y="4038600"/>
            <a:ext cx="4333875" cy="561975"/>
          </a:xfrm>
          <a:prstGeom prst="rect">
            <a:avLst/>
          </a:prstGeom>
          <a:noFill/>
        </p:spPr>
      </p:pic>
      <p:sp>
        <p:nvSpPr>
          <p:cNvPr id="163843" name="Rectangle 3"/>
          <p:cNvSpPr>
            <a:spLocks noChangeArrowheads="1"/>
          </p:cNvSpPr>
          <p:nvPr/>
        </p:nvSpPr>
        <p:spPr bwMode="auto">
          <a:xfrm>
            <a:off x="0" y="101917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7535946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
          <p:cNvSpPr>
            <a:spLocks noGrp="1"/>
          </p:cNvSpPr>
          <p:nvPr>
            <p:ph type="sldNum" sz="quarter" idx="10"/>
          </p:nvPr>
        </p:nvSpPr>
        <p:spPr/>
        <p:txBody>
          <a:bodyPr/>
          <a:lstStyle/>
          <a:p>
            <a:r>
              <a:rPr lang="en-US"/>
              <a:t>3.</a:t>
            </a:r>
            <a:fld id="{72FC293D-D63C-4B5B-90BF-EA83D267CF20}" type="slidenum">
              <a:rPr lang="en-US"/>
              <a:pPr/>
              <a:t>16</a:t>
            </a:fld>
            <a:endParaRPr lang="en-US"/>
          </a:p>
        </p:txBody>
      </p:sp>
      <p:sp>
        <p:nvSpPr>
          <p:cNvPr id="849922"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9923"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nvGrpSpPr>
          <p:cNvPr id="2" name="Group 4"/>
          <p:cNvGrpSpPr>
            <a:grpSpLocks/>
          </p:cNvGrpSpPr>
          <p:nvPr/>
        </p:nvGrpSpPr>
        <p:grpSpPr bwMode="auto">
          <a:xfrm>
            <a:off x="490538" y="773113"/>
            <a:ext cx="738187" cy="474662"/>
            <a:chOff x="309" y="487"/>
            <a:chExt cx="465" cy="299"/>
          </a:xfrm>
        </p:grpSpPr>
        <p:sp>
          <p:nvSpPr>
            <p:cNvPr id="849925"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9926"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sp>
        <p:nvSpPr>
          <p:cNvPr id="849927"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9928"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9929"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9930"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849931" name="Rectangle 11"/>
          <p:cNvSpPr>
            <a:spLocks noChangeArrowheads="1"/>
          </p:cNvSpPr>
          <p:nvPr/>
        </p:nvSpPr>
        <p:spPr bwMode="auto">
          <a:xfrm>
            <a:off x="228600" y="1295400"/>
            <a:ext cx="8534400" cy="3970318"/>
          </a:xfrm>
          <a:prstGeom prst="rect">
            <a:avLst/>
          </a:prstGeom>
          <a:noFill/>
          <a:ln w="9525">
            <a:noFill/>
            <a:miter lim="800000"/>
            <a:headEnd/>
            <a:tailEnd/>
          </a:ln>
          <a:effectLst/>
        </p:spPr>
        <p:txBody>
          <a:bodyPr>
            <a:spAutoFit/>
          </a:bodyPr>
          <a:lstStyle/>
          <a:p>
            <a:pPr algn="just"/>
            <a:r>
              <a:rPr lang="en-US" sz="2800" baseline="0" dirty="0"/>
              <a:t>What are the propagation time and the transmission time for a 2.5-kbyte message (an e-mail) if the bandwidth of the network is 1 </a:t>
            </a:r>
            <a:r>
              <a:rPr lang="en-US" sz="2800" baseline="0" dirty="0" err="1"/>
              <a:t>Gbps</a:t>
            </a:r>
            <a:r>
              <a:rPr lang="en-US" sz="2800" baseline="0" dirty="0"/>
              <a:t>? Assume that the distance between the sender and the receiver is 12,000 km and that light travels at 2.4 × 108 m/s.</a:t>
            </a:r>
          </a:p>
          <a:p>
            <a:pPr algn="just"/>
            <a:endParaRPr lang="en-US" sz="2800" baseline="0" dirty="0"/>
          </a:p>
          <a:p>
            <a:pPr algn="just"/>
            <a:r>
              <a:rPr lang="en-US" sz="2800" baseline="0" dirty="0">
                <a:solidFill>
                  <a:schemeClr val="hlink"/>
                </a:solidFill>
              </a:rPr>
              <a:t>Solution</a:t>
            </a:r>
          </a:p>
          <a:p>
            <a:pPr algn="just"/>
            <a:r>
              <a:rPr lang="en-US" sz="2800" baseline="0" dirty="0"/>
              <a:t>We can calculate the propagation and transmission time as shown on the next slide:</a:t>
            </a:r>
          </a:p>
        </p:txBody>
      </p:sp>
      <p:sp>
        <p:nvSpPr>
          <p:cNvPr id="849932" name="Text Box 12"/>
          <p:cNvSpPr txBox="1">
            <a:spLocks noChangeArrowheads="1"/>
          </p:cNvSpPr>
          <p:nvPr/>
        </p:nvSpPr>
        <p:spPr bwMode="auto">
          <a:xfrm>
            <a:off x="1143000" y="182563"/>
            <a:ext cx="2487613" cy="579437"/>
          </a:xfrm>
          <a:prstGeom prst="rect">
            <a:avLst/>
          </a:prstGeom>
          <a:noFill/>
          <a:ln w="9525">
            <a:noFill/>
            <a:miter lim="800000"/>
            <a:headEnd/>
            <a:tailEnd/>
          </a:ln>
          <a:effectLst/>
        </p:spPr>
        <p:txBody>
          <a:bodyPr wrap="none">
            <a:spAutoFit/>
          </a:bodyPr>
          <a:lstStyle/>
          <a:p>
            <a:r>
              <a:rPr lang="en-US" sz="3200" baseline="0">
                <a:solidFill>
                  <a:schemeClr val="hlink"/>
                </a:solidFill>
              </a:rPr>
              <a:t>Example 3.46</a:t>
            </a:r>
          </a:p>
        </p:txBody>
      </p:sp>
    </p:spTree>
    <p:extLst>
      <p:ext uri="{BB962C8B-B14F-4D97-AF65-F5344CB8AC3E}">
        <p14:creationId xmlns:p14="http://schemas.microsoft.com/office/powerpoint/2010/main" val="2976894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
          <p:cNvSpPr>
            <a:spLocks noGrp="1"/>
          </p:cNvSpPr>
          <p:nvPr>
            <p:ph type="sldNum" sz="quarter" idx="10"/>
          </p:nvPr>
        </p:nvSpPr>
        <p:spPr/>
        <p:txBody>
          <a:bodyPr/>
          <a:lstStyle/>
          <a:p>
            <a:r>
              <a:rPr lang="en-US"/>
              <a:t>3.</a:t>
            </a:r>
            <a:fld id="{5C87DF99-D77B-45C2-B040-60452571D458}" type="slidenum">
              <a:rPr lang="en-US"/>
              <a:pPr/>
              <a:t>17</a:t>
            </a:fld>
            <a:endParaRPr lang="en-US"/>
          </a:p>
        </p:txBody>
      </p:sp>
      <p:sp>
        <p:nvSpPr>
          <p:cNvPr id="992258"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92259"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nvGrpSpPr>
          <p:cNvPr id="2" name="Group 4"/>
          <p:cNvGrpSpPr>
            <a:grpSpLocks/>
          </p:cNvGrpSpPr>
          <p:nvPr/>
        </p:nvGrpSpPr>
        <p:grpSpPr bwMode="auto">
          <a:xfrm>
            <a:off x="490538" y="773113"/>
            <a:ext cx="738187" cy="474662"/>
            <a:chOff x="309" y="487"/>
            <a:chExt cx="465" cy="299"/>
          </a:xfrm>
        </p:grpSpPr>
        <p:sp>
          <p:nvSpPr>
            <p:cNvPr id="992261"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92262"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sp>
        <p:nvSpPr>
          <p:cNvPr id="992263"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92264"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92265"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92266"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992267" name="Rectangle 11"/>
          <p:cNvSpPr>
            <a:spLocks noChangeArrowheads="1"/>
          </p:cNvSpPr>
          <p:nvPr/>
        </p:nvSpPr>
        <p:spPr bwMode="auto">
          <a:xfrm>
            <a:off x="228600" y="3838575"/>
            <a:ext cx="8534400" cy="1815882"/>
          </a:xfrm>
          <a:prstGeom prst="rect">
            <a:avLst/>
          </a:prstGeom>
          <a:noFill/>
          <a:ln w="9525">
            <a:noFill/>
            <a:miter lim="800000"/>
            <a:headEnd/>
            <a:tailEnd/>
          </a:ln>
          <a:effectLst/>
        </p:spPr>
        <p:txBody>
          <a:bodyPr>
            <a:spAutoFit/>
          </a:bodyPr>
          <a:lstStyle/>
          <a:p>
            <a:pPr algn="just"/>
            <a:r>
              <a:rPr lang="en-US" sz="2800" baseline="0" dirty="0"/>
              <a:t>Note that in this case, because the message is short and the bandwidth is high, the dominant factor is the propagation time, not the transmission time. The transmission time can be ignored.</a:t>
            </a:r>
          </a:p>
        </p:txBody>
      </p:sp>
      <p:sp>
        <p:nvSpPr>
          <p:cNvPr id="992268" name="Text Box 12"/>
          <p:cNvSpPr txBox="1">
            <a:spLocks noChangeArrowheads="1"/>
          </p:cNvSpPr>
          <p:nvPr/>
        </p:nvSpPr>
        <p:spPr bwMode="auto">
          <a:xfrm>
            <a:off x="1143000" y="182563"/>
            <a:ext cx="4529138" cy="579437"/>
          </a:xfrm>
          <a:prstGeom prst="rect">
            <a:avLst/>
          </a:prstGeom>
          <a:noFill/>
          <a:ln w="9525">
            <a:noFill/>
            <a:miter lim="800000"/>
            <a:headEnd/>
            <a:tailEnd/>
          </a:ln>
          <a:effectLst/>
        </p:spPr>
        <p:txBody>
          <a:bodyPr wrap="none">
            <a:spAutoFit/>
          </a:bodyPr>
          <a:lstStyle/>
          <a:p>
            <a:r>
              <a:rPr lang="en-US" sz="3200" baseline="0">
                <a:solidFill>
                  <a:schemeClr val="hlink"/>
                </a:solidFill>
              </a:rPr>
              <a:t>Example 3.46 (continued)</a:t>
            </a:r>
          </a:p>
        </p:txBody>
      </p:sp>
      <p:pic>
        <p:nvPicPr>
          <p:cNvPr id="992269" name="Picture 13"/>
          <p:cNvPicPr>
            <a:picLocks noChangeAspect="1" noChangeArrowheads="1"/>
          </p:cNvPicPr>
          <p:nvPr/>
        </p:nvPicPr>
        <p:blipFill>
          <a:blip r:embed="rId3" cstate="print"/>
          <a:srcRect/>
          <a:stretch>
            <a:fillRect/>
          </a:stretch>
        </p:blipFill>
        <p:spPr bwMode="auto">
          <a:xfrm>
            <a:off x="1839913" y="1249363"/>
            <a:ext cx="5462587" cy="1646237"/>
          </a:xfrm>
          <a:prstGeom prst="rect">
            <a:avLst/>
          </a:prstGeom>
          <a:noFill/>
          <a:ln w="57150" cmpd="thickThin">
            <a:solidFill>
              <a:schemeClr val="folHlink"/>
            </a:solidFill>
            <a:miter lim="800000"/>
            <a:headEnd/>
            <a:tailEnd/>
          </a:ln>
          <a:effectLst/>
        </p:spPr>
      </p:pic>
    </p:spTree>
    <p:extLst>
      <p:ext uri="{BB962C8B-B14F-4D97-AF65-F5344CB8AC3E}">
        <p14:creationId xmlns:p14="http://schemas.microsoft.com/office/powerpoint/2010/main" val="14922817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
          <p:cNvSpPr>
            <a:spLocks noGrp="1"/>
          </p:cNvSpPr>
          <p:nvPr>
            <p:ph type="sldNum" sz="quarter" idx="10"/>
          </p:nvPr>
        </p:nvSpPr>
        <p:spPr/>
        <p:txBody>
          <a:bodyPr/>
          <a:lstStyle/>
          <a:p>
            <a:r>
              <a:rPr lang="en-US"/>
              <a:t>3.</a:t>
            </a:r>
            <a:fld id="{2526469F-D715-4E48-A1B7-56BCFC07F62B}" type="slidenum">
              <a:rPr lang="en-US"/>
              <a:pPr/>
              <a:t>18</a:t>
            </a:fld>
            <a:endParaRPr lang="en-US"/>
          </a:p>
        </p:txBody>
      </p:sp>
      <p:sp>
        <p:nvSpPr>
          <p:cNvPr id="850946"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50947"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nvGrpSpPr>
          <p:cNvPr id="2" name="Group 4"/>
          <p:cNvGrpSpPr>
            <a:grpSpLocks/>
          </p:cNvGrpSpPr>
          <p:nvPr/>
        </p:nvGrpSpPr>
        <p:grpSpPr bwMode="auto">
          <a:xfrm>
            <a:off x="490538" y="773113"/>
            <a:ext cx="738187" cy="474662"/>
            <a:chOff x="309" y="487"/>
            <a:chExt cx="465" cy="299"/>
          </a:xfrm>
        </p:grpSpPr>
        <p:sp>
          <p:nvSpPr>
            <p:cNvPr id="850949"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50950"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sp>
        <p:nvSpPr>
          <p:cNvPr id="850951"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50952"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50953"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50954"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850955" name="Rectangle 11"/>
          <p:cNvSpPr>
            <a:spLocks noChangeArrowheads="1"/>
          </p:cNvSpPr>
          <p:nvPr/>
        </p:nvSpPr>
        <p:spPr bwMode="auto">
          <a:xfrm>
            <a:off x="228600" y="1295400"/>
            <a:ext cx="8534400" cy="3046988"/>
          </a:xfrm>
          <a:prstGeom prst="rect">
            <a:avLst/>
          </a:prstGeom>
          <a:noFill/>
          <a:ln w="9525">
            <a:noFill/>
            <a:miter lim="800000"/>
            <a:headEnd/>
            <a:tailEnd/>
          </a:ln>
          <a:effectLst/>
        </p:spPr>
        <p:txBody>
          <a:bodyPr>
            <a:spAutoFit/>
          </a:bodyPr>
          <a:lstStyle/>
          <a:p>
            <a:pPr algn="just"/>
            <a:r>
              <a:rPr lang="en-US" sz="2400" baseline="0" dirty="0"/>
              <a:t>What are the propagation time and the transmission time for a 5-Mbyte message (an image) if the bandwidth of the network is 1 Mbps? Assume that the distance between the sender and the receiver is 12,000 km and that light travels at 2.4 × 10</a:t>
            </a:r>
            <a:r>
              <a:rPr lang="en-US" sz="2400" baseline="30000" dirty="0"/>
              <a:t>8</a:t>
            </a:r>
            <a:r>
              <a:rPr lang="en-US" sz="2400" baseline="0" dirty="0"/>
              <a:t> m/s.</a:t>
            </a:r>
          </a:p>
          <a:p>
            <a:pPr algn="just"/>
            <a:endParaRPr lang="en-US" sz="2400" baseline="0" dirty="0"/>
          </a:p>
          <a:p>
            <a:pPr algn="just"/>
            <a:r>
              <a:rPr lang="en-US" sz="2400" baseline="0" dirty="0">
                <a:solidFill>
                  <a:schemeClr val="hlink"/>
                </a:solidFill>
              </a:rPr>
              <a:t>Solution</a:t>
            </a:r>
          </a:p>
          <a:p>
            <a:pPr algn="just"/>
            <a:r>
              <a:rPr lang="en-US" sz="2400" baseline="0" dirty="0"/>
              <a:t>We can calculate the propagation and transmission times as shown on the next slide.</a:t>
            </a:r>
          </a:p>
        </p:txBody>
      </p:sp>
      <p:sp>
        <p:nvSpPr>
          <p:cNvPr id="850956" name="Text Box 12"/>
          <p:cNvSpPr txBox="1">
            <a:spLocks noChangeArrowheads="1"/>
          </p:cNvSpPr>
          <p:nvPr/>
        </p:nvSpPr>
        <p:spPr bwMode="auto">
          <a:xfrm>
            <a:off x="1143000" y="182563"/>
            <a:ext cx="2487613" cy="579437"/>
          </a:xfrm>
          <a:prstGeom prst="rect">
            <a:avLst/>
          </a:prstGeom>
          <a:noFill/>
          <a:ln w="9525">
            <a:noFill/>
            <a:miter lim="800000"/>
            <a:headEnd/>
            <a:tailEnd/>
          </a:ln>
          <a:effectLst/>
        </p:spPr>
        <p:txBody>
          <a:bodyPr wrap="none">
            <a:spAutoFit/>
          </a:bodyPr>
          <a:lstStyle/>
          <a:p>
            <a:r>
              <a:rPr lang="en-US" sz="3200" baseline="0">
                <a:solidFill>
                  <a:schemeClr val="hlink"/>
                </a:solidFill>
              </a:rPr>
              <a:t>Example 3.47</a:t>
            </a:r>
          </a:p>
        </p:txBody>
      </p:sp>
    </p:spTree>
    <p:extLst>
      <p:ext uri="{BB962C8B-B14F-4D97-AF65-F5344CB8AC3E}">
        <p14:creationId xmlns:p14="http://schemas.microsoft.com/office/powerpoint/2010/main" val="34012046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
          <p:cNvSpPr>
            <a:spLocks noGrp="1"/>
          </p:cNvSpPr>
          <p:nvPr>
            <p:ph type="sldNum" sz="quarter" idx="10"/>
          </p:nvPr>
        </p:nvSpPr>
        <p:spPr/>
        <p:txBody>
          <a:bodyPr/>
          <a:lstStyle/>
          <a:p>
            <a:r>
              <a:rPr lang="en-US"/>
              <a:t>3.</a:t>
            </a:r>
            <a:fld id="{E1F5FBD1-2583-4E2F-B667-18A71AE60FA0}" type="slidenum">
              <a:rPr lang="en-US"/>
              <a:pPr/>
              <a:t>19</a:t>
            </a:fld>
            <a:endParaRPr lang="en-US"/>
          </a:p>
        </p:txBody>
      </p:sp>
      <p:sp>
        <p:nvSpPr>
          <p:cNvPr id="994306"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94307"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nvGrpSpPr>
          <p:cNvPr id="2" name="Group 4"/>
          <p:cNvGrpSpPr>
            <a:grpSpLocks/>
          </p:cNvGrpSpPr>
          <p:nvPr/>
        </p:nvGrpSpPr>
        <p:grpSpPr bwMode="auto">
          <a:xfrm>
            <a:off x="490538" y="773113"/>
            <a:ext cx="738187" cy="474662"/>
            <a:chOff x="309" y="487"/>
            <a:chExt cx="465" cy="299"/>
          </a:xfrm>
        </p:grpSpPr>
        <p:sp>
          <p:nvSpPr>
            <p:cNvPr id="994309"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94310"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sp>
        <p:nvSpPr>
          <p:cNvPr id="994311"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94312"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94313"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94314"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994315" name="Rectangle 11"/>
          <p:cNvSpPr>
            <a:spLocks noChangeArrowheads="1"/>
          </p:cNvSpPr>
          <p:nvPr/>
        </p:nvSpPr>
        <p:spPr bwMode="auto">
          <a:xfrm>
            <a:off x="228600" y="3810000"/>
            <a:ext cx="8534400" cy="1800225"/>
          </a:xfrm>
          <a:prstGeom prst="rect">
            <a:avLst/>
          </a:prstGeom>
          <a:noFill/>
          <a:ln w="9525">
            <a:noFill/>
            <a:miter lim="800000"/>
            <a:headEnd/>
            <a:tailEnd/>
          </a:ln>
          <a:effectLst/>
        </p:spPr>
        <p:txBody>
          <a:bodyPr>
            <a:spAutoFit/>
          </a:bodyPr>
          <a:lstStyle/>
          <a:p>
            <a:pPr algn="just"/>
            <a:r>
              <a:rPr lang="en-US" sz="2800" baseline="0" dirty="0"/>
              <a:t>Note that in this case, because the message is very long and the bandwidth is not very high, the dominant factor is the transmission time, not the propagation time. The propagation time can be ignored.</a:t>
            </a:r>
          </a:p>
        </p:txBody>
      </p:sp>
      <p:sp>
        <p:nvSpPr>
          <p:cNvPr id="994316" name="Text Box 12"/>
          <p:cNvSpPr txBox="1">
            <a:spLocks noChangeArrowheads="1"/>
          </p:cNvSpPr>
          <p:nvPr/>
        </p:nvSpPr>
        <p:spPr bwMode="auto">
          <a:xfrm>
            <a:off x="1143000" y="182563"/>
            <a:ext cx="4529138" cy="579437"/>
          </a:xfrm>
          <a:prstGeom prst="rect">
            <a:avLst/>
          </a:prstGeom>
          <a:noFill/>
          <a:ln w="9525">
            <a:noFill/>
            <a:miter lim="800000"/>
            <a:headEnd/>
            <a:tailEnd/>
          </a:ln>
          <a:effectLst/>
        </p:spPr>
        <p:txBody>
          <a:bodyPr wrap="none">
            <a:spAutoFit/>
          </a:bodyPr>
          <a:lstStyle/>
          <a:p>
            <a:r>
              <a:rPr lang="en-US" sz="3200" baseline="0">
                <a:solidFill>
                  <a:schemeClr val="hlink"/>
                </a:solidFill>
              </a:rPr>
              <a:t>Example 3.47 (continued)</a:t>
            </a:r>
          </a:p>
        </p:txBody>
      </p:sp>
      <p:pic>
        <p:nvPicPr>
          <p:cNvPr id="994317" name="Picture 13"/>
          <p:cNvPicPr>
            <a:picLocks noChangeAspect="1" noChangeArrowheads="1"/>
          </p:cNvPicPr>
          <p:nvPr/>
        </p:nvPicPr>
        <p:blipFill>
          <a:blip r:embed="rId3" cstate="print"/>
          <a:srcRect/>
          <a:stretch>
            <a:fillRect/>
          </a:stretch>
        </p:blipFill>
        <p:spPr bwMode="auto">
          <a:xfrm>
            <a:off x="1570038" y="1704975"/>
            <a:ext cx="6002337" cy="1574800"/>
          </a:xfrm>
          <a:prstGeom prst="rect">
            <a:avLst/>
          </a:prstGeom>
          <a:noFill/>
          <a:ln w="57150" cmpd="thickThin">
            <a:solidFill>
              <a:schemeClr val="folHlink"/>
            </a:solidFill>
            <a:miter lim="800000"/>
            <a:headEnd/>
            <a:tailEnd/>
          </a:ln>
          <a:effectLst/>
        </p:spPr>
      </p:pic>
    </p:spTree>
    <p:extLst>
      <p:ext uri="{BB962C8B-B14F-4D97-AF65-F5344CB8AC3E}">
        <p14:creationId xmlns:p14="http://schemas.microsoft.com/office/powerpoint/2010/main" val="7598410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Data and Signal</a:t>
            </a:r>
            <a:endParaRPr lang="en-US" dirty="0"/>
          </a:p>
        </p:txBody>
      </p:sp>
      <p:sp>
        <p:nvSpPr>
          <p:cNvPr id="4" name="Content Placeholder 3"/>
          <p:cNvSpPr>
            <a:spLocks noGrp="1"/>
          </p:cNvSpPr>
          <p:nvPr>
            <p:ph idx="1"/>
          </p:nvPr>
        </p:nvSpPr>
        <p:spPr/>
        <p:txBody>
          <a:bodyPr/>
          <a:lstStyle/>
          <a:p>
            <a:r>
              <a:rPr lang="en-US" b="1" dirty="0">
                <a:solidFill>
                  <a:schemeClr val="accent5">
                    <a:lumMod val="25000"/>
                  </a:schemeClr>
                </a:solidFill>
              </a:rPr>
              <a:t>Data</a:t>
            </a:r>
            <a:r>
              <a:rPr lang="en-US" b="1" dirty="0"/>
              <a:t>: </a:t>
            </a:r>
            <a:r>
              <a:rPr lang="en-US" dirty="0"/>
              <a:t>information presented in whatever form is agreed upon by the parties creating and using the data.</a:t>
            </a:r>
          </a:p>
          <a:p>
            <a:pPr eaLnBrk="0" fontAlgn="base" hangingPunct="0">
              <a:spcBef>
                <a:spcPct val="0"/>
              </a:spcBef>
              <a:spcAft>
                <a:spcPct val="0"/>
              </a:spcAft>
            </a:pPr>
            <a:r>
              <a:rPr lang="en-US" i="1" dirty="0">
                <a:latin typeface="Times New Roman" pitchFamily="18" charset="0"/>
              </a:rPr>
              <a:t>Data </a:t>
            </a:r>
            <a:r>
              <a:rPr lang="en-US" i="1" dirty="0" smtClean="0">
                <a:latin typeface="Times New Roman" pitchFamily="18" charset="0"/>
              </a:rPr>
              <a:t>is transformed </a:t>
            </a:r>
            <a:r>
              <a:rPr lang="en-US" i="1" dirty="0">
                <a:latin typeface="Times New Roman" pitchFamily="18" charset="0"/>
              </a:rPr>
              <a:t>into the form of electromagnetic signals when sent along a transmission medium (link</a:t>
            </a:r>
            <a:r>
              <a:rPr lang="en-US" i="1" dirty="0" smtClean="0">
                <a:latin typeface="Times New Roman" pitchFamily="18" charset="0"/>
              </a:rPr>
              <a:t>).</a:t>
            </a:r>
          </a:p>
          <a:p>
            <a:pPr eaLnBrk="0" fontAlgn="base" hangingPunct="0">
              <a:spcBef>
                <a:spcPct val="0"/>
              </a:spcBef>
              <a:spcAft>
                <a:spcPct val="0"/>
              </a:spcAft>
            </a:pPr>
            <a:r>
              <a:rPr lang="en-US" b="1" dirty="0">
                <a:solidFill>
                  <a:schemeClr val="accent5">
                    <a:lumMod val="25000"/>
                  </a:schemeClr>
                </a:solidFill>
              </a:rPr>
              <a:t>Signal</a:t>
            </a:r>
            <a:r>
              <a:rPr lang="en-US" dirty="0" smtClean="0">
                <a:latin typeface="Times New Roman" pitchFamily="18" charset="0"/>
              </a:rPr>
              <a:t>: data on the link!</a:t>
            </a:r>
          </a:p>
          <a:p>
            <a:pPr eaLnBrk="0" fontAlgn="base" hangingPunct="0">
              <a:spcBef>
                <a:spcPct val="0"/>
              </a:spcBef>
              <a:spcAft>
                <a:spcPct val="0"/>
              </a:spcAft>
            </a:pPr>
            <a:endParaRPr lang="ar-SA" dirty="0">
              <a:latin typeface="Times New Roman" pitchFamily="18" charset="0"/>
            </a:endParaRPr>
          </a:p>
        </p:txBody>
      </p:sp>
    </p:spTree>
    <p:extLst>
      <p:ext uri="{BB962C8B-B14F-4D97-AF65-F5344CB8AC3E}">
        <p14:creationId xmlns:p14="http://schemas.microsoft.com/office/powerpoint/2010/main" val="37819942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0"/>
            <a:ext cx="8153400" cy="2677656"/>
          </a:xfrm>
          <a:prstGeom prst="rect">
            <a:avLst/>
          </a:prstGeom>
        </p:spPr>
        <p:txBody>
          <a:bodyPr wrap="square">
            <a:spAutoFit/>
          </a:bodyPr>
          <a:lstStyle/>
          <a:p>
            <a:r>
              <a:rPr lang="en-US" sz="2800" b="1" dirty="0" smtClean="0"/>
              <a:t>Queuing time: the time needed for each end device to hold the message before it can be processed.</a:t>
            </a:r>
          </a:p>
          <a:p>
            <a:r>
              <a:rPr lang="en-US" sz="2800" b="1" dirty="0" smtClean="0"/>
              <a:t> </a:t>
            </a:r>
          </a:p>
          <a:p>
            <a:r>
              <a:rPr lang="en-US" sz="2800" dirty="0" smtClean="0"/>
              <a:t>•</a:t>
            </a:r>
            <a:r>
              <a:rPr lang="en-US" sz="2800" b="1" dirty="0" smtClean="0"/>
              <a:t>It changes with the load imposed on the network, if there is heavy traffic on the network , the queuing time increases.</a:t>
            </a:r>
          </a:p>
        </p:txBody>
      </p:sp>
      <p:sp>
        <p:nvSpPr>
          <p:cNvPr id="3" name="Rectangle 2"/>
          <p:cNvSpPr/>
          <p:nvPr/>
        </p:nvSpPr>
        <p:spPr>
          <a:xfrm>
            <a:off x="3276600" y="381000"/>
            <a:ext cx="2576346" cy="523220"/>
          </a:xfrm>
          <a:prstGeom prst="rect">
            <a:avLst/>
          </a:prstGeom>
        </p:spPr>
        <p:txBody>
          <a:bodyPr wrap="none">
            <a:spAutoFit/>
          </a:bodyPr>
          <a:lstStyle/>
          <a:p>
            <a:r>
              <a:rPr lang="en-US" sz="2800" b="1" dirty="0" smtClean="0">
                <a:solidFill>
                  <a:srgbClr val="00B050"/>
                </a:solidFill>
              </a:rPr>
              <a:t>3. Queuing time</a:t>
            </a:r>
            <a:endParaRPr lang="en-US" sz="2800" dirty="0">
              <a:solidFill>
                <a:srgbClr val="00B050"/>
              </a:solidFill>
            </a:endParaRPr>
          </a:p>
        </p:txBody>
      </p:sp>
    </p:spTree>
    <p:extLst>
      <p:ext uri="{BB962C8B-B14F-4D97-AF65-F5344CB8AC3E}">
        <p14:creationId xmlns:p14="http://schemas.microsoft.com/office/powerpoint/2010/main" val="54102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Bandwidth-Delay Product</a:t>
            </a:r>
            <a:endParaRPr lang="en-US" dirty="0"/>
          </a:p>
        </p:txBody>
      </p:sp>
      <p:sp>
        <p:nvSpPr>
          <p:cNvPr id="3" name="Content Placeholder 2"/>
          <p:cNvSpPr>
            <a:spLocks noGrp="1"/>
          </p:cNvSpPr>
          <p:nvPr>
            <p:ph idx="1"/>
          </p:nvPr>
        </p:nvSpPr>
        <p:spPr/>
        <p:txBody>
          <a:bodyPr/>
          <a:lstStyle/>
          <a:p>
            <a:r>
              <a:rPr lang="en-US" dirty="0" smtClean="0"/>
              <a:t>Bandwidth and delay are two performance metrics of a link.</a:t>
            </a:r>
          </a:p>
          <a:p>
            <a:r>
              <a:rPr lang="en-US" dirty="0" smtClean="0"/>
              <a:t>The most important in data communications is the product of the two.</a:t>
            </a:r>
          </a:p>
          <a:p>
            <a:endParaRPr lang="en-US" dirty="0"/>
          </a:p>
        </p:txBody>
      </p:sp>
    </p:spTree>
    <p:extLst>
      <p:ext uri="{BB962C8B-B14F-4D97-AF65-F5344CB8AC3E}">
        <p14:creationId xmlns:p14="http://schemas.microsoft.com/office/powerpoint/2010/main" val="1384866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3.</a:t>
            </a:r>
            <a:fld id="{8FBD8280-899D-4585-A095-5F5045941EFB}" type="slidenum">
              <a:rPr lang="en-US"/>
              <a:pPr/>
              <a:t>22</a:t>
            </a:fld>
            <a:endParaRPr lang="en-US"/>
          </a:p>
        </p:txBody>
      </p:sp>
      <p:sp>
        <p:nvSpPr>
          <p:cNvPr id="711682" name="Line 2"/>
          <p:cNvSpPr>
            <a:spLocks noChangeShapeType="1"/>
          </p:cNvSpPr>
          <p:nvPr/>
        </p:nvSpPr>
        <p:spPr bwMode="auto">
          <a:xfrm>
            <a:off x="152400" y="228600"/>
            <a:ext cx="8763000" cy="0"/>
          </a:xfrm>
          <a:prstGeom prst="line">
            <a:avLst/>
          </a:prstGeom>
          <a:noFill/>
          <a:ln w="76200">
            <a:solidFill>
              <a:schemeClr val="hlink"/>
            </a:solidFill>
            <a:round/>
            <a:headEnd/>
            <a:tailEnd/>
          </a:ln>
          <a:effectLst/>
        </p:spPr>
        <p:txBody>
          <a:bodyPr/>
          <a:lstStyle/>
          <a:p>
            <a:endParaRPr lang="en-US"/>
          </a:p>
        </p:txBody>
      </p:sp>
      <p:sp>
        <p:nvSpPr>
          <p:cNvPr id="711683" name="Line 3"/>
          <p:cNvSpPr>
            <a:spLocks noChangeShapeType="1"/>
          </p:cNvSpPr>
          <p:nvPr/>
        </p:nvSpPr>
        <p:spPr bwMode="auto">
          <a:xfrm>
            <a:off x="152400" y="1066800"/>
            <a:ext cx="8763000" cy="0"/>
          </a:xfrm>
          <a:prstGeom prst="line">
            <a:avLst/>
          </a:prstGeom>
          <a:noFill/>
          <a:ln w="19050">
            <a:solidFill>
              <a:schemeClr val="hlink"/>
            </a:solidFill>
            <a:round/>
            <a:headEnd/>
            <a:tailEnd/>
          </a:ln>
          <a:effectLst/>
        </p:spPr>
        <p:txBody>
          <a:bodyPr/>
          <a:lstStyle/>
          <a:p>
            <a:endParaRPr lang="en-US"/>
          </a:p>
        </p:txBody>
      </p:sp>
      <p:sp>
        <p:nvSpPr>
          <p:cNvPr id="711684" name="Text Box 4"/>
          <p:cNvSpPr txBox="1">
            <a:spLocks noChangeArrowheads="1"/>
          </p:cNvSpPr>
          <p:nvPr/>
        </p:nvSpPr>
        <p:spPr bwMode="auto">
          <a:xfrm>
            <a:off x="304800" y="457200"/>
            <a:ext cx="5405438" cy="457200"/>
          </a:xfrm>
          <a:prstGeom prst="rect">
            <a:avLst/>
          </a:prstGeom>
          <a:noFill/>
          <a:ln w="9525">
            <a:noFill/>
            <a:miter lim="800000"/>
            <a:headEnd/>
            <a:tailEnd/>
          </a:ln>
          <a:effectLst/>
        </p:spPr>
        <p:txBody>
          <a:bodyPr wrap="none">
            <a:spAutoFit/>
          </a:bodyPr>
          <a:lstStyle/>
          <a:p>
            <a:r>
              <a:rPr lang="en-US" sz="2400" i="0" baseline="0">
                <a:solidFill>
                  <a:schemeClr val="folHlink"/>
                </a:solidFill>
              </a:rPr>
              <a:t>Figure 3.31  </a:t>
            </a:r>
            <a:r>
              <a:rPr lang="en-US" sz="2000" baseline="0"/>
              <a:t>Filling the link with bits for case 1</a:t>
            </a:r>
          </a:p>
        </p:txBody>
      </p:sp>
      <p:sp>
        <p:nvSpPr>
          <p:cNvPr id="711685"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711686" name="Picture 6"/>
          <p:cNvPicPr>
            <a:picLocks noChangeAspect="1" noChangeArrowheads="1"/>
          </p:cNvPicPr>
          <p:nvPr/>
        </p:nvPicPr>
        <p:blipFill>
          <a:blip r:embed="rId3" cstate="print"/>
          <a:srcRect/>
          <a:stretch>
            <a:fillRect/>
          </a:stretch>
        </p:blipFill>
        <p:spPr bwMode="auto">
          <a:xfrm>
            <a:off x="825500" y="2070100"/>
            <a:ext cx="7404100" cy="3416300"/>
          </a:xfrm>
          <a:prstGeom prst="rect">
            <a:avLst/>
          </a:prstGeom>
          <a:noFill/>
          <a:ln w="9525">
            <a:noFill/>
            <a:miter lim="800000"/>
            <a:headEnd/>
            <a:tailEnd/>
          </a:ln>
          <a:effectLst/>
        </p:spPr>
      </p:pic>
    </p:spTree>
    <p:extLst>
      <p:ext uri="{BB962C8B-B14F-4D97-AF65-F5344CB8AC3E}">
        <p14:creationId xmlns:p14="http://schemas.microsoft.com/office/powerpoint/2010/main" val="16328752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
          <p:cNvSpPr>
            <a:spLocks noGrp="1"/>
          </p:cNvSpPr>
          <p:nvPr>
            <p:ph type="sldNum" sz="quarter" idx="10"/>
          </p:nvPr>
        </p:nvSpPr>
        <p:spPr/>
        <p:txBody>
          <a:bodyPr/>
          <a:lstStyle/>
          <a:p>
            <a:r>
              <a:rPr lang="en-US"/>
              <a:t>3.</a:t>
            </a:r>
            <a:fld id="{BE2BE2EF-485F-4C90-A547-B0C2A1FEAD43}" type="slidenum">
              <a:rPr lang="en-US"/>
              <a:pPr/>
              <a:t>23</a:t>
            </a:fld>
            <a:endParaRPr lang="en-US"/>
          </a:p>
        </p:txBody>
      </p:sp>
      <p:sp>
        <p:nvSpPr>
          <p:cNvPr id="852994"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52995"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nvGrpSpPr>
          <p:cNvPr id="852996" name="Group 4"/>
          <p:cNvGrpSpPr>
            <a:grpSpLocks/>
          </p:cNvGrpSpPr>
          <p:nvPr/>
        </p:nvGrpSpPr>
        <p:grpSpPr bwMode="auto">
          <a:xfrm>
            <a:off x="490538" y="773113"/>
            <a:ext cx="738187" cy="474662"/>
            <a:chOff x="309" y="487"/>
            <a:chExt cx="465" cy="299"/>
          </a:xfrm>
        </p:grpSpPr>
        <p:sp>
          <p:nvSpPr>
            <p:cNvPr id="852997"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52998"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sp>
        <p:nvSpPr>
          <p:cNvPr id="852999"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53000"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53001"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53002"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853003" name="Rectangle 11"/>
          <p:cNvSpPr>
            <a:spLocks noChangeArrowheads="1"/>
          </p:cNvSpPr>
          <p:nvPr/>
        </p:nvSpPr>
        <p:spPr bwMode="auto">
          <a:xfrm>
            <a:off x="228600" y="1447800"/>
            <a:ext cx="8534400" cy="2227263"/>
          </a:xfrm>
          <a:prstGeom prst="rect">
            <a:avLst/>
          </a:prstGeom>
          <a:noFill/>
          <a:ln w="9525">
            <a:noFill/>
            <a:miter lim="800000"/>
            <a:headEnd/>
            <a:tailEnd/>
          </a:ln>
          <a:effectLst/>
        </p:spPr>
        <p:txBody>
          <a:bodyPr>
            <a:spAutoFit/>
          </a:bodyPr>
          <a:lstStyle/>
          <a:p>
            <a:pPr algn="just"/>
            <a:r>
              <a:rPr lang="en-US" sz="2800" baseline="0" dirty="0"/>
              <a:t>We can think about the link between two points as a pipe. The cross section of the pipe represents the bandwidth, and the length of the pipe represents the delay. We can say the volume of the pipe defines the bandwidth-delay product, as shown in Figure 3.33.</a:t>
            </a:r>
          </a:p>
        </p:txBody>
      </p:sp>
      <p:sp>
        <p:nvSpPr>
          <p:cNvPr id="853004" name="Text Box 12"/>
          <p:cNvSpPr txBox="1">
            <a:spLocks noChangeArrowheads="1"/>
          </p:cNvSpPr>
          <p:nvPr/>
        </p:nvSpPr>
        <p:spPr bwMode="auto">
          <a:xfrm>
            <a:off x="1143000" y="182563"/>
            <a:ext cx="2487613" cy="579437"/>
          </a:xfrm>
          <a:prstGeom prst="rect">
            <a:avLst/>
          </a:prstGeom>
          <a:noFill/>
          <a:ln w="9525">
            <a:noFill/>
            <a:miter lim="800000"/>
            <a:headEnd/>
            <a:tailEnd/>
          </a:ln>
          <a:effectLst/>
        </p:spPr>
        <p:txBody>
          <a:bodyPr wrap="none">
            <a:spAutoFit/>
          </a:bodyPr>
          <a:lstStyle/>
          <a:p>
            <a:r>
              <a:rPr lang="en-US" sz="3200" baseline="0">
                <a:solidFill>
                  <a:schemeClr val="hlink"/>
                </a:solidFill>
              </a:rPr>
              <a:t>Example 3.48</a:t>
            </a:r>
          </a:p>
        </p:txBody>
      </p:sp>
    </p:spTree>
    <p:extLst>
      <p:ext uri="{BB962C8B-B14F-4D97-AF65-F5344CB8AC3E}">
        <p14:creationId xmlns:p14="http://schemas.microsoft.com/office/powerpoint/2010/main" val="40923714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3.</a:t>
            </a:r>
            <a:fld id="{58E331C4-2158-4783-B19E-CD6108A5A275}" type="slidenum">
              <a:rPr lang="en-US"/>
              <a:pPr/>
              <a:t>24</a:t>
            </a:fld>
            <a:endParaRPr lang="en-US"/>
          </a:p>
        </p:txBody>
      </p:sp>
      <p:sp>
        <p:nvSpPr>
          <p:cNvPr id="712706"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712707" name="Line 3"/>
          <p:cNvSpPr>
            <a:spLocks noChangeShapeType="1"/>
          </p:cNvSpPr>
          <p:nvPr/>
        </p:nvSpPr>
        <p:spPr bwMode="auto">
          <a:xfrm>
            <a:off x="152400" y="990600"/>
            <a:ext cx="8763000" cy="0"/>
          </a:xfrm>
          <a:prstGeom prst="line">
            <a:avLst/>
          </a:prstGeom>
          <a:noFill/>
          <a:ln w="19050">
            <a:solidFill>
              <a:schemeClr val="hlink"/>
            </a:solidFill>
            <a:round/>
            <a:headEnd/>
            <a:tailEnd/>
          </a:ln>
          <a:effectLst/>
        </p:spPr>
        <p:txBody>
          <a:bodyPr/>
          <a:lstStyle/>
          <a:p>
            <a:endParaRPr lang="en-US"/>
          </a:p>
        </p:txBody>
      </p:sp>
      <p:sp>
        <p:nvSpPr>
          <p:cNvPr id="712708" name="Text Box 4"/>
          <p:cNvSpPr txBox="1">
            <a:spLocks noChangeArrowheads="1"/>
          </p:cNvSpPr>
          <p:nvPr/>
        </p:nvSpPr>
        <p:spPr bwMode="auto">
          <a:xfrm>
            <a:off x="304800" y="381000"/>
            <a:ext cx="5307013" cy="457200"/>
          </a:xfrm>
          <a:prstGeom prst="rect">
            <a:avLst/>
          </a:prstGeom>
          <a:noFill/>
          <a:ln w="9525">
            <a:noFill/>
            <a:miter lim="800000"/>
            <a:headEnd/>
            <a:tailEnd/>
          </a:ln>
          <a:effectLst/>
        </p:spPr>
        <p:txBody>
          <a:bodyPr wrap="none">
            <a:spAutoFit/>
          </a:bodyPr>
          <a:lstStyle/>
          <a:p>
            <a:r>
              <a:rPr lang="en-US" sz="2400" i="0" baseline="0">
                <a:solidFill>
                  <a:schemeClr val="folHlink"/>
                </a:solidFill>
              </a:rPr>
              <a:t>Figure 3.32  </a:t>
            </a:r>
            <a:r>
              <a:rPr lang="en-US" sz="2000" baseline="0"/>
              <a:t>Filling the link with bits in case 2</a:t>
            </a:r>
          </a:p>
        </p:txBody>
      </p:sp>
      <p:sp>
        <p:nvSpPr>
          <p:cNvPr id="712709"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712710" name="Picture 6"/>
          <p:cNvPicPr>
            <a:picLocks noChangeAspect="1" noChangeArrowheads="1"/>
          </p:cNvPicPr>
          <p:nvPr/>
        </p:nvPicPr>
        <p:blipFill>
          <a:blip r:embed="rId3" cstate="print"/>
          <a:srcRect/>
          <a:stretch>
            <a:fillRect/>
          </a:stretch>
        </p:blipFill>
        <p:spPr bwMode="auto">
          <a:xfrm>
            <a:off x="690563" y="1598613"/>
            <a:ext cx="7386637" cy="4421187"/>
          </a:xfrm>
          <a:prstGeom prst="rect">
            <a:avLst/>
          </a:prstGeom>
          <a:noFill/>
          <a:ln w="9525">
            <a:noFill/>
            <a:miter lim="800000"/>
            <a:headEnd/>
            <a:tailEnd/>
          </a:ln>
          <a:effectLst/>
        </p:spPr>
      </p:pic>
    </p:spTree>
    <p:extLst>
      <p:ext uri="{BB962C8B-B14F-4D97-AF65-F5344CB8AC3E}">
        <p14:creationId xmlns:p14="http://schemas.microsoft.com/office/powerpoint/2010/main" val="25420217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1"/>
          <p:cNvSpPr>
            <a:spLocks noGrp="1"/>
          </p:cNvSpPr>
          <p:nvPr>
            <p:ph type="sldNum" sz="quarter" idx="10"/>
          </p:nvPr>
        </p:nvSpPr>
        <p:spPr/>
        <p:txBody>
          <a:bodyPr/>
          <a:lstStyle/>
          <a:p>
            <a:r>
              <a:rPr lang="en-US"/>
              <a:t>3.</a:t>
            </a:r>
            <a:fld id="{62AB7A11-8F63-42B5-B858-D5A5F3FF156F}" type="slidenum">
              <a:rPr lang="en-US"/>
              <a:pPr/>
              <a:t>25</a:t>
            </a:fld>
            <a:endParaRPr lang="en-US"/>
          </a:p>
        </p:txBody>
      </p:sp>
      <p:sp>
        <p:nvSpPr>
          <p:cNvPr id="973826" name="Rectangle 2"/>
          <p:cNvSpPr>
            <a:spLocks noChangeArrowheads="1"/>
          </p:cNvSpPr>
          <p:nvPr/>
        </p:nvSpPr>
        <p:spPr bwMode="ltGray">
          <a:xfrm>
            <a:off x="366713" y="1079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73827"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73828" name="Rectangle 4"/>
          <p:cNvSpPr>
            <a:spLocks noChangeArrowheads="1"/>
          </p:cNvSpPr>
          <p:nvPr/>
        </p:nvSpPr>
        <p:spPr bwMode="ltGray">
          <a:xfrm>
            <a:off x="490538" y="5302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73829"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73830"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73831" name="Rectangle 7"/>
          <p:cNvSpPr>
            <a:spLocks noChangeArrowheads="1"/>
          </p:cNvSpPr>
          <p:nvPr/>
        </p:nvSpPr>
        <p:spPr bwMode="gray">
          <a:xfrm>
            <a:off x="711200" y="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73832"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973833" name="Line 9"/>
          <p:cNvSpPr>
            <a:spLocks noChangeShapeType="1"/>
          </p:cNvSpPr>
          <p:nvPr/>
        </p:nvSpPr>
        <p:spPr bwMode="auto">
          <a:xfrm>
            <a:off x="457200" y="2514600"/>
            <a:ext cx="8153400" cy="0"/>
          </a:xfrm>
          <a:prstGeom prst="line">
            <a:avLst/>
          </a:prstGeom>
          <a:noFill/>
          <a:ln w="76200">
            <a:solidFill>
              <a:srgbClr val="009900"/>
            </a:solidFill>
            <a:round/>
            <a:headEnd/>
            <a:tailEnd/>
          </a:ln>
          <a:effectLst/>
        </p:spPr>
        <p:txBody>
          <a:bodyPr/>
          <a:lstStyle/>
          <a:p>
            <a:endParaRPr lang="en-US"/>
          </a:p>
        </p:txBody>
      </p:sp>
      <p:sp>
        <p:nvSpPr>
          <p:cNvPr id="973834" name="Line 10"/>
          <p:cNvSpPr>
            <a:spLocks noChangeShapeType="1"/>
          </p:cNvSpPr>
          <p:nvPr/>
        </p:nvSpPr>
        <p:spPr bwMode="auto">
          <a:xfrm>
            <a:off x="458788" y="3810000"/>
            <a:ext cx="8153400" cy="0"/>
          </a:xfrm>
          <a:prstGeom prst="line">
            <a:avLst/>
          </a:prstGeom>
          <a:noFill/>
          <a:ln w="76200">
            <a:solidFill>
              <a:srgbClr val="009900"/>
            </a:solidFill>
            <a:round/>
            <a:headEnd/>
            <a:tailEnd/>
          </a:ln>
          <a:effectLst/>
        </p:spPr>
        <p:txBody>
          <a:bodyPr/>
          <a:lstStyle/>
          <a:p>
            <a:endParaRPr lang="en-US"/>
          </a:p>
        </p:txBody>
      </p:sp>
      <p:sp>
        <p:nvSpPr>
          <p:cNvPr id="973835" name="Rectangle 11"/>
          <p:cNvSpPr>
            <a:spLocks noChangeArrowheads="1"/>
          </p:cNvSpPr>
          <p:nvPr/>
        </p:nvSpPr>
        <p:spPr bwMode="auto">
          <a:xfrm>
            <a:off x="495300" y="2606675"/>
            <a:ext cx="8077200" cy="1066800"/>
          </a:xfrm>
          <a:prstGeom prst="rect">
            <a:avLst/>
          </a:prstGeom>
          <a:solidFill>
            <a:srgbClr val="99FF33"/>
          </a:solidFill>
          <a:ln w="76200" algn="ctr">
            <a:noFill/>
            <a:miter lim="800000"/>
            <a:headEnd/>
            <a:tailEnd/>
          </a:ln>
          <a:effectLst/>
        </p:spPr>
        <p:txBody>
          <a:bodyPr>
            <a:spAutoFit/>
          </a:bodyPr>
          <a:lstStyle/>
          <a:p>
            <a:pPr algn="ctr"/>
            <a:r>
              <a:rPr lang="en-US" sz="3200" i="0" baseline="0">
                <a:latin typeface="Arial" charset="0"/>
              </a:rPr>
              <a:t>The bandwidth-delay product defines the number of bits that can fill the link.</a:t>
            </a:r>
          </a:p>
        </p:txBody>
      </p:sp>
      <p:grpSp>
        <p:nvGrpSpPr>
          <p:cNvPr id="973836" name="Group 12"/>
          <p:cNvGrpSpPr>
            <a:grpSpLocks/>
          </p:cNvGrpSpPr>
          <p:nvPr/>
        </p:nvGrpSpPr>
        <p:grpSpPr bwMode="auto">
          <a:xfrm>
            <a:off x="457200" y="1871663"/>
            <a:ext cx="1143000" cy="566737"/>
            <a:chOff x="1200" y="1248"/>
            <a:chExt cx="720" cy="357"/>
          </a:xfrm>
        </p:grpSpPr>
        <p:pic>
          <p:nvPicPr>
            <p:cNvPr id="973837" name="Picture 13"/>
            <p:cNvPicPr>
              <a:picLocks noChangeAspect="1" noChangeArrowheads="1"/>
            </p:cNvPicPr>
            <p:nvPr/>
          </p:nvPicPr>
          <p:blipFill>
            <a:blip r:embed="rId3" cstate="print"/>
            <a:srcRect/>
            <a:stretch>
              <a:fillRect/>
            </a:stretch>
          </p:blipFill>
          <p:spPr bwMode="auto">
            <a:xfrm>
              <a:off x="1200" y="1248"/>
              <a:ext cx="720" cy="357"/>
            </a:xfrm>
            <a:prstGeom prst="rect">
              <a:avLst/>
            </a:prstGeom>
            <a:noFill/>
            <a:ln w="9525">
              <a:noFill/>
              <a:miter lim="800000"/>
              <a:headEnd/>
              <a:tailEnd/>
            </a:ln>
            <a:effectLst/>
          </p:spPr>
        </p:pic>
        <p:sp>
          <p:nvSpPr>
            <p:cNvPr id="973838" name="Text Box 14"/>
            <p:cNvSpPr txBox="1">
              <a:spLocks noChangeArrowheads="1"/>
            </p:cNvSpPr>
            <p:nvPr/>
          </p:nvSpPr>
          <p:spPr bwMode="auto">
            <a:xfrm>
              <a:off x="1284" y="1248"/>
              <a:ext cx="551" cy="327"/>
            </a:xfrm>
            <a:prstGeom prst="rect">
              <a:avLst/>
            </a:prstGeom>
            <a:noFill/>
            <a:ln w="9525">
              <a:noFill/>
              <a:miter lim="800000"/>
              <a:headEnd/>
              <a:tailEnd/>
            </a:ln>
            <a:effectLst/>
          </p:spPr>
          <p:txBody>
            <a:bodyPr wrap="none">
              <a:spAutoFit/>
            </a:bodyPr>
            <a:lstStyle/>
            <a:p>
              <a:r>
                <a:rPr lang="en-US" baseline="0">
                  <a:solidFill>
                    <a:schemeClr val="hlink"/>
                  </a:solidFill>
                </a:rPr>
                <a:t>Note</a:t>
              </a:r>
            </a:p>
          </p:txBody>
        </p:sp>
      </p:grpSp>
    </p:spTree>
    <p:extLst>
      <p:ext uri="{BB962C8B-B14F-4D97-AF65-F5344CB8AC3E}">
        <p14:creationId xmlns:p14="http://schemas.microsoft.com/office/powerpoint/2010/main" val="22396331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3.</a:t>
            </a:r>
            <a:fld id="{173BB48A-6C90-4C3C-98B2-EF5EB177A0C1}" type="slidenum">
              <a:rPr lang="en-US"/>
              <a:pPr/>
              <a:t>26</a:t>
            </a:fld>
            <a:endParaRPr lang="en-US"/>
          </a:p>
        </p:txBody>
      </p:sp>
      <p:sp>
        <p:nvSpPr>
          <p:cNvPr id="713730" name="Line 2"/>
          <p:cNvSpPr>
            <a:spLocks noChangeShapeType="1"/>
          </p:cNvSpPr>
          <p:nvPr/>
        </p:nvSpPr>
        <p:spPr bwMode="auto">
          <a:xfrm>
            <a:off x="152400" y="533400"/>
            <a:ext cx="8763000" cy="0"/>
          </a:xfrm>
          <a:prstGeom prst="line">
            <a:avLst/>
          </a:prstGeom>
          <a:noFill/>
          <a:ln w="76200">
            <a:solidFill>
              <a:schemeClr val="hlink"/>
            </a:solidFill>
            <a:round/>
            <a:headEnd/>
            <a:tailEnd/>
          </a:ln>
          <a:effectLst/>
        </p:spPr>
        <p:txBody>
          <a:bodyPr/>
          <a:lstStyle/>
          <a:p>
            <a:endParaRPr lang="en-US"/>
          </a:p>
        </p:txBody>
      </p:sp>
      <p:sp>
        <p:nvSpPr>
          <p:cNvPr id="713731" name="Line 3"/>
          <p:cNvSpPr>
            <a:spLocks noChangeShapeType="1"/>
          </p:cNvSpPr>
          <p:nvPr/>
        </p:nvSpPr>
        <p:spPr bwMode="auto">
          <a:xfrm>
            <a:off x="152400" y="1371600"/>
            <a:ext cx="8763000" cy="0"/>
          </a:xfrm>
          <a:prstGeom prst="line">
            <a:avLst/>
          </a:prstGeom>
          <a:noFill/>
          <a:ln w="19050">
            <a:solidFill>
              <a:schemeClr val="hlink"/>
            </a:solidFill>
            <a:round/>
            <a:headEnd/>
            <a:tailEnd/>
          </a:ln>
          <a:effectLst/>
        </p:spPr>
        <p:txBody>
          <a:bodyPr/>
          <a:lstStyle/>
          <a:p>
            <a:endParaRPr lang="en-US"/>
          </a:p>
        </p:txBody>
      </p:sp>
      <p:sp>
        <p:nvSpPr>
          <p:cNvPr id="713732" name="Text Box 4"/>
          <p:cNvSpPr txBox="1">
            <a:spLocks noChangeArrowheads="1"/>
          </p:cNvSpPr>
          <p:nvPr/>
        </p:nvSpPr>
        <p:spPr bwMode="auto">
          <a:xfrm>
            <a:off x="304800" y="762000"/>
            <a:ext cx="5607050" cy="457200"/>
          </a:xfrm>
          <a:prstGeom prst="rect">
            <a:avLst/>
          </a:prstGeom>
          <a:noFill/>
          <a:ln w="9525">
            <a:noFill/>
            <a:miter lim="800000"/>
            <a:headEnd/>
            <a:tailEnd/>
          </a:ln>
          <a:effectLst/>
        </p:spPr>
        <p:txBody>
          <a:bodyPr wrap="none">
            <a:spAutoFit/>
          </a:bodyPr>
          <a:lstStyle/>
          <a:p>
            <a:r>
              <a:rPr lang="en-US" sz="2400" i="0" baseline="0">
                <a:solidFill>
                  <a:schemeClr val="folHlink"/>
                </a:solidFill>
              </a:rPr>
              <a:t>Figure 3.33  </a:t>
            </a:r>
            <a:r>
              <a:rPr lang="en-US" sz="2000" baseline="0"/>
              <a:t>Concept of bandwidth-delay product</a:t>
            </a:r>
          </a:p>
        </p:txBody>
      </p:sp>
      <p:sp>
        <p:nvSpPr>
          <p:cNvPr id="713733"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713734" name="Picture 6"/>
          <p:cNvPicPr>
            <a:picLocks noChangeAspect="1" noChangeArrowheads="1"/>
          </p:cNvPicPr>
          <p:nvPr/>
        </p:nvPicPr>
        <p:blipFill>
          <a:blip r:embed="rId3" cstate="print"/>
          <a:srcRect/>
          <a:stretch>
            <a:fillRect/>
          </a:stretch>
        </p:blipFill>
        <p:spPr bwMode="auto">
          <a:xfrm>
            <a:off x="617538" y="3076575"/>
            <a:ext cx="7916862" cy="1266825"/>
          </a:xfrm>
          <a:prstGeom prst="rect">
            <a:avLst/>
          </a:prstGeom>
          <a:noFill/>
          <a:ln w="9525">
            <a:noFill/>
            <a:miter lim="800000"/>
            <a:headEnd/>
            <a:tailEnd/>
          </a:ln>
          <a:effectLst/>
        </p:spPr>
      </p:pic>
    </p:spTree>
    <p:extLst>
      <p:ext uri="{BB962C8B-B14F-4D97-AF65-F5344CB8AC3E}">
        <p14:creationId xmlns:p14="http://schemas.microsoft.com/office/powerpoint/2010/main" val="8101338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Jitter</a:t>
            </a:r>
            <a:endParaRPr lang="en-US" dirty="0"/>
          </a:p>
        </p:txBody>
      </p:sp>
      <p:sp>
        <p:nvSpPr>
          <p:cNvPr id="3" name="Content Placeholder 2"/>
          <p:cNvSpPr>
            <a:spLocks noGrp="1"/>
          </p:cNvSpPr>
          <p:nvPr>
            <p:ph idx="1"/>
          </p:nvPr>
        </p:nvSpPr>
        <p:spPr>
          <a:xfrm>
            <a:off x="381000" y="1219200"/>
            <a:ext cx="8305800" cy="4906963"/>
          </a:xfrm>
        </p:spPr>
        <p:txBody>
          <a:bodyPr>
            <a:normAutofit fontScale="92500" lnSpcReduction="10000"/>
          </a:bodyPr>
          <a:lstStyle/>
          <a:p>
            <a:r>
              <a:rPr lang="en-US" dirty="0" smtClean="0"/>
              <a:t>Another performance issue that is related to delay is </a:t>
            </a:r>
            <a:r>
              <a:rPr lang="en-US" b="1" dirty="0" smtClean="0">
                <a:solidFill>
                  <a:srgbClr val="FF0000"/>
                </a:solidFill>
              </a:rPr>
              <a:t>jitter</a:t>
            </a:r>
            <a:r>
              <a:rPr lang="en-US" dirty="0" smtClean="0"/>
              <a:t>.</a:t>
            </a:r>
          </a:p>
          <a:p>
            <a:r>
              <a:rPr lang="en-US" dirty="0" smtClean="0"/>
              <a:t>When different packets of data encounter different delays and the application using the data at the receiver site is time-</a:t>
            </a:r>
            <a:r>
              <a:rPr lang="en-US" dirty="0" err="1" smtClean="0"/>
              <a:t>sensetive</a:t>
            </a:r>
            <a:r>
              <a:rPr lang="en-US" dirty="0" smtClean="0"/>
              <a:t> (e.g. audio and video data)</a:t>
            </a:r>
          </a:p>
          <a:p>
            <a:r>
              <a:rPr lang="en-US" b="1" u="sng" dirty="0" smtClean="0"/>
              <a:t>Example:</a:t>
            </a:r>
          </a:p>
          <a:p>
            <a:r>
              <a:rPr lang="en-US" i="1" dirty="0" smtClean="0"/>
              <a:t>If the delay for the first packet is 20 </a:t>
            </a:r>
            <a:r>
              <a:rPr lang="en-US" i="1" dirty="0" err="1" smtClean="0"/>
              <a:t>ms</a:t>
            </a:r>
            <a:r>
              <a:rPr lang="en-US" i="1" dirty="0" smtClean="0"/>
              <a:t>, for the second is 45 </a:t>
            </a:r>
            <a:r>
              <a:rPr lang="en-US" i="1" dirty="0" err="1" smtClean="0"/>
              <a:t>ms</a:t>
            </a:r>
            <a:r>
              <a:rPr lang="en-US" i="1" dirty="0" smtClean="0"/>
              <a:t>, and for the third is 40 </a:t>
            </a:r>
            <a:r>
              <a:rPr lang="en-US" i="1" dirty="0" err="1" smtClean="0"/>
              <a:t>ms.</a:t>
            </a:r>
            <a:r>
              <a:rPr lang="en-US" i="1" dirty="0" smtClean="0"/>
              <a:t> Then, the real-time application that uses the packets endures jitter.</a:t>
            </a:r>
            <a:endParaRPr lang="en-US" i="1" dirty="0"/>
          </a:p>
        </p:txBody>
      </p:sp>
    </p:spTree>
    <p:extLst>
      <p:ext uri="{BB962C8B-B14F-4D97-AF65-F5344CB8AC3E}">
        <p14:creationId xmlns:p14="http://schemas.microsoft.com/office/powerpoint/2010/main" val="6763875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3.1 Analog </a:t>
            </a:r>
            <a:r>
              <a:rPr lang="en-US" dirty="0" smtClean="0"/>
              <a:t>and Digital</a:t>
            </a:r>
            <a:endParaRPr lang="en-US" dirty="0"/>
          </a:p>
        </p:txBody>
      </p:sp>
      <p:sp>
        <p:nvSpPr>
          <p:cNvPr id="3" name="Content Placeholder 2"/>
          <p:cNvSpPr>
            <a:spLocks noGrp="1"/>
          </p:cNvSpPr>
          <p:nvPr>
            <p:ph idx="1"/>
          </p:nvPr>
        </p:nvSpPr>
        <p:spPr/>
        <p:txBody>
          <a:bodyPr>
            <a:normAutofit/>
          </a:bodyPr>
          <a:lstStyle/>
          <a:p>
            <a:r>
              <a:rPr lang="en-US" sz="3600" dirty="0" smtClean="0"/>
              <a:t>Both data and the signals that represent them can be either </a:t>
            </a:r>
            <a:r>
              <a:rPr lang="en-US" sz="3600" b="1" dirty="0" smtClean="0"/>
              <a:t>analog</a:t>
            </a:r>
            <a:r>
              <a:rPr lang="en-US" sz="3600" dirty="0" smtClean="0"/>
              <a:t> or </a:t>
            </a:r>
            <a:r>
              <a:rPr lang="en-US" sz="3600" b="1" dirty="0" smtClean="0"/>
              <a:t>digital</a:t>
            </a:r>
            <a:r>
              <a:rPr lang="en-US" sz="3600" dirty="0" smtClean="0"/>
              <a:t> in form</a:t>
            </a:r>
            <a:r>
              <a:rPr lang="en-US" sz="3600" dirty="0" smtClean="0"/>
              <a:t>.</a:t>
            </a:r>
            <a:endParaRPr lang="en-US" sz="3600" dirty="0" smtClean="0"/>
          </a:p>
        </p:txBody>
      </p:sp>
    </p:spTree>
    <p:extLst>
      <p:ext uri="{BB962C8B-B14F-4D97-AF65-F5344CB8AC3E}">
        <p14:creationId xmlns:p14="http://schemas.microsoft.com/office/powerpoint/2010/main" val="288620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Analog </a:t>
            </a:r>
            <a:r>
              <a:rPr lang="en-US" dirty="0" err="1" smtClean="0"/>
              <a:t>vs</a:t>
            </a:r>
            <a:r>
              <a:rPr lang="en-US" dirty="0" smtClean="0"/>
              <a:t> Digital Data</a:t>
            </a:r>
            <a:endParaRPr lang="ar-SA" dirty="0"/>
          </a:p>
        </p:txBody>
      </p:sp>
      <p:sp>
        <p:nvSpPr>
          <p:cNvPr id="3" name="Content Placeholder 2"/>
          <p:cNvSpPr>
            <a:spLocks noGrp="1"/>
          </p:cNvSpPr>
          <p:nvPr>
            <p:ph idx="1"/>
          </p:nvPr>
        </p:nvSpPr>
        <p:spPr/>
        <p:txBody>
          <a:bodyPr/>
          <a:lstStyle/>
          <a:p>
            <a:r>
              <a:rPr lang="en-US" dirty="0"/>
              <a:t>Analog data : information that is continuous</a:t>
            </a:r>
          </a:p>
          <a:p>
            <a:r>
              <a:rPr lang="en-US" dirty="0"/>
              <a:t>Example: analog clock, human voice recoding</a:t>
            </a:r>
          </a:p>
          <a:p>
            <a:r>
              <a:rPr lang="en-US" dirty="0"/>
              <a:t>Digital data : information that has discrete states.</a:t>
            </a:r>
          </a:p>
          <a:p>
            <a:r>
              <a:rPr lang="en-US" dirty="0"/>
              <a:t>Example: digital clock, data stored in a computer</a:t>
            </a:r>
          </a:p>
          <a:p>
            <a:endParaRPr lang="ar-SA" dirty="0"/>
          </a:p>
        </p:txBody>
      </p:sp>
    </p:spTree>
    <p:extLst>
      <p:ext uri="{BB962C8B-B14F-4D97-AF65-F5344CB8AC3E}">
        <p14:creationId xmlns:p14="http://schemas.microsoft.com/office/powerpoint/2010/main" val="3584127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Analog </a:t>
            </a:r>
            <a:r>
              <a:rPr lang="en-US" dirty="0" err="1" smtClean="0"/>
              <a:t>vs</a:t>
            </a:r>
            <a:r>
              <a:rPr lang="en-US" dirty="0" smtClean="0"/>
              <a:t> Digital Signals</a:t>
            </a:r>
            <a:endParaRPr lang="ar-SA" dirty="0"/>
          </a:p>
        </p:txBody>
      </p:sp>
      <p:sp>
        <p:nvSpPr>
          <p:cNvPr id="3" name="Content Placeholder 2"/>
          <p:cNvSpPr>
            <a:spLocks noGrp="1"/>
          </p:cNvSpPr>
          <p:nvPr>
            <p:ph idx="1"/>
          </p:nvPr>
        </p:nvSpPr>
        <p:spPr/>
        <p:txBody>
          <a:bodyPr/>
          <a:lstStyle/>
          <a:p>
            <a:endParaRPr lang="ar-SA"/>
          </a:p>
        </p:txBody>
      </p:sp>
      <p:pic>
        <p:nvPicPr>
          <p:cNvPr id="2050" name="Picture 2" descr="http://markun.cs.shinshu-u.ac.jp/learn/osi/e_zub-3-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800" y="1582057"/>
            <a:ext cx="7086600" cy="4830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1358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r>
              <a:rPr lang="en-US"/>
              <a:t>3.</a:t>
            </a:r>
            <a:fld id="{77B060EF-0ED2-485C-8A3D-0EBC382803CE}" type="slidenum">
              <a:rPr lang="en-US"/>
              <a:pPr/>
              <a:t>6</a:t>
            </a:fld>
            <a:endParaRPr lang="en-US"/>
          </a:p>
        </p:txBody>
      </p:sp>
      <p:sp>
        <p:nvSpPr>
          <p:cNvPr id="803842"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i="0" baseline="0">
              <a:effectLst>
                <a:outerShdw blurRad="38100" dist="38100" dir="2700000" algn="tl">
                  <a:srgbClr val="FFFFFF"/>
                </a:outerShdw>
              </a:effectLst>
            </a:endParaRPr>
          </a:p>
        </p:txBody>
      </p:sp>
      <p:sp>
        <p:nvSpPr>
          <p:cNvPr id="803843" name="Text Box 3"/>
          <p:cNvSpPr txBox="1">
            <a:spLocks noChangeArrowheads="1"/>
          </p:cNvSpPr>
          <p:nvPr/>
        </p:nvSpPr>
        <p:spPr bwMode="auto">
          <a:xfrm>
            <a:off x="228600" y="76200"/>
            <a:ext cx="4237038" cy="579438"/>
          </a:xfrm>
          <a:prstGeom prst="rect">
            <a:avLst/>
          </a:prstGeom>
          <a:noFill/>
          <a:ln w="9525">
            <a:noFill/>
            <a:miter lim="800000"/>
            <a:headEnd/>
            <a:tailEnd/>
          </a:ln>
          <a:effectLst/>
        </p:spPr>
        <p:txBody>
          <a:bodyPr wrap="none">
            <a:spAutoFit/>
          </a:bodyPr>
          <a:lstStyle/>
          <a:p>
            <a:r>
              <a:rPr lang="en-US" sz="3200" i="0" baseline="0">
                <a:effectLst>
                  <a:outerShdw blurRad="38100" dist="38100" dir="2700000" algn="tl">
                    <a:srgbClr val="C0C0C0"/>
                  </a:outerShdw>
                </a:effectLst>
                <a:latin typeface="Times" pitchFamily="18" charset="0"/>
              </a:rPr>
              <a:t>3-6   PERFORMANCE</a:t>
            </a:r>
          </a:p>
        </p:txBody>
      </p:sp>
      <p:sp>
        <p:nvSpPr>
          <p:cNvPr id="803844"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sz="1800" i="0" baseline="0"/>
          </a:p>
        </p:txBody>
      </p:sp>
      <p:sp>
        <p:nvSpPr>
          <p:cNvPr id="803845" name="Rectangle 5"/>
          <p:cNvSpPr>
            <a:spLocks noChangeArrowheads="1"/>
          </p:cNvSpPr>
          <p:nvPr/>
        </p:nvSpPr>
        <p:spPr bwMode="auto">
          <a:xfrm>
            <a:off x="0" y="1460957"/>
            <a:ext cx="8610600" cy="2677656"/>
          </a:xfrm>
          <a:prstGeom prst="rect">
            <a:avLst/>
          </a:prstGeom>
          <a:noFill/>
          <a:ln w="9525">
            <a:noFill/>
            <a:miter lim="800000"/>
            <a:headEnd/>
            <a:tailEnd/>
          </a:ln>
          <a:effectLst/>
        </p:spPr>
        <p:txBody>
          <a:bodyPr anchor="ctr">
            <a:spAutoFit/>
          </a:bodyPr>
          <a:lstStyle/>
          <a:p>
            <a:r>
              <a:rPr lang="en-US" sz="2800" baseline="0" dirty="0">
                <a:effectLst>
                  <a:outerShdw blurRad="38100" dist="38100" dir="2700000" algn="tl">
                    <a:srgbClr val="C0C0C0"/>
                  </a:outerShdw>
                </a:effectLst>
              </a:rPr>
              <a:t>One important issue in networking is the </a:t>
            </a:r>
            <a:r>
              <a:rPr lang="en-US" sz="2800" baseline="0" dirty="0">
                <a:solidFill>
                  <a:schemeClr val="hlink"/>
                </a:solidFill>
                <a:effectLst>
                  <a:outerShdw blurRad="38100" dist="38100" dir="2700000" algn="tl">
                    <a:srgbClr val="C0C0C0"/>
                  </a:outerShdw>
                </a:effectLst>
              </a:rPr>
              <a:t>performance</a:t>
            </a:r>
            <a:r>
              <a:rPr lang="en-US" sz="2800" baseline="0" dirty="0">
                <a:effectLst>
                  <a:outerShdw blurRad="38100" dist="38100" dir="2700000" algn="tl">
                    <a:srgbClr val="C0C0C0"/>
                  </a:outerShdw>
                </a:effectLst>
              </a:rPr>
              <a:t> of the network—how good is it</a:t>
            </a:r>
            <a:r>
              <a:rPr lang="en-US" sz="2800" baseline="0" dirty="0" smtClean="0">
                <a:effectLst>
                  <a:outerShdw blurRad="38100" dist="38100" dir="2700000" algn="tl">
                    <a:srgbClr val="C0C0C0"/>
                  </a:outerShdw>
                </a:effectLst>
              </a:rPr>
              <a:t>?</a:t>
            </a:r>
          </a:p>
          <a:p>
            <a:r>
              <a:rPr lang="en-US" sz="2800" baseline="0" dirty="0" smtClean="0">
                <a:effectLst>
                  <a:outerShdw blurRad="38100" dist="38100" dir="2700000" algn="tl">
                    <a:srgbClr val="C0C0C0"/>
                  </a:outerShdw>
                </a:effectLst>
              </a:rPr>
              <a:t> </a:t>
            </a:r>
            <a:endParaRPr lang="en-US" sz="2800" b="1" dirty="0" smtClean="0"/>
          </a:p>
          <a:p>
            <a:pPr lvl="1">
              <a:buFont typeface="Wingdings" pitchFamily="2" charset="2"/>
              <a:buChar char="Ø"/>
            </a:pPr>
            <a:r>
              <a:rPr lang="en-US" sz="2800" b="1" i="1" dirty="0" smtClean="0">
                <a:solidFill>
                  <a:srgbClr val="FF0000"/>
                </a:solidFill>
              </a:rPr>
              <a:t>Bandwidth</a:t>
            </a:r>
          </a:p>
          <a:p>
            <a:pPr lvl="1">
              <a:buFont typeface="Wingdings" pitchFamily="2" charset="2"/>
              <a:buChar char="Ø"/>
            </a:pPr>
            <a:r>
              <a:rPr lang="en-US" sz="2800" b="1" i="1" dirty="0" smtClean="0">
                <a:solidFill>
                  <a:srgbClr val="FF0000"/>
                </a:solidFill>
              </a:rPr>
              <a:t>Throughput</a:t>
            </a:r>
          </a:p>
          <a:p>
            <a:pPr lvl="1">
              <a:buFont typeface="Wingdings" pitchFamily="2" charset="2"/>
              <a:buChar char="Ø"/>
            </a:pPr>
            <a:r>
              <a:rPr lang="en-US" sz="2800" b="1" i="1" dirty="0" smtClean="0">
                <a:solidFill>
                  <a:srgbClr val="FF0000"/>
                </a:solidFill>
              </a:rPr>
              <a:t>Latency (Delay)</a:t>
            </a:r>
          </a:p>
        </p:txBody>
      </p:sp>
    </p:spTree>
    <p:extLst>
      <p:ext uri="{BB962C8B-B14F-4D97-AF65-F5344CB8AC3E}">
        <p14:creationId xmlns:p14="http://schemas.microsoft.com/office/powerpoint/2010/main" val="20359314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2274838"/>
            <a:ext cx="8763000" cy="3539430"/>
          </a:xfrm>
          <a:prstGeom prst="rect">
            <a:avLst/>
          </a:prstGeom>
        </p:spPr>
        <p:txBody>
          <a:bodyPr wrap="square">
            <a:spAutoFit/>
          </a:bodyPr>
          <a:lstStyle/>
          <a:p>
            <a:r>
              <a:rPr lang="en-US" sz="2800" b="1" dirty="0" smtClean="0"/>
              <a:t>In networking, we use the term bandwidth in two contexts.</a:t>
            </a:r>
          </a:p>
          <a:p>
            <a:r>
              <a:rPr lang="en-US" sz="2800" dirty="0" smtClean="0"/>
              <a:t>❏</a:t>
            </a:r>
            <a:r>
              <a:rPr lang="en-US" sz="2800" b="1" dirty="0" smtClean="0"/>
              <a:t>The first, bandwidth in hertz, refers to the range of frequencies in a composite signal or the range of frequencies that a channel can pass.</a:t>
            </a:r>
          </a:p>
          <a:p>
            <a:endParaRPr lang="en-US" sz="2800" b="1" dirty="0" smtClean="0"/>
          </a:p>
          <a:p>
            <a:r>
              <a:rPr lang="en-US" sz="2800" dirty="0" smtClean="0"/>
              <a:t>❏</a:t>
            </a:r>
            <a:r>
              <a:rPr lang="en-US" sz="2800" b="1" dirty="0" smtClean="0"/>
              <a:t>The second, bandwidth in bits per second, refers to the speed of bit transmission in a channel or link.</a:t>
            </a:r>
            <a:endParaRPr lang="en-US" sz="2800" dirty="0"/>
          </a:p>
        </p:txBody>
      </p:sp>
      <p:sp>
        <p:nvSpPr>
          <p:cNvPr id="3" name="TextBox 2"/>
          <p:cNvSpPr txBox="1"/>
          <p:nvPr/>
        </p:nvSpPr>
        <p:spPr>
          <a:xfrm>
            <a:off x="3352800" y="457200"/>
            <a:ext cx="2045753" cy="584775"/>
          </a:xfrm>
          <a:prstGeom prst="rect">
            <a:avLst/>
          </a:prstGeom>
          <a:noFill/>
        </p:spPr>
        <p:txBody>
          <a:bodyPr wrap="none" rtlCol="0">
            <a:spAutoFit/>
          </a:bodyPr>
          <a:lstStyle/>
          <a:p>
            <a:r>
              <a:rPr lang="en-US" sz="3200" b="1" dirty="0" smtClean="0">
                <a:solidFill>
                  <a:srgbClr val="FF0000"/>
                </a:solidFill>
              </a:rPr>
              <a:t>Bandwidth</a:t>
            </a:r>
            <a:endParaRPr lang="en-US" sz="3200" b="1" dirty="0">
              <a:solidFill>
                <a:srgbClr val="FF0000"/>
              </a:solidFill>
            </a:endParaRPr>
          </a:p>
        </p:txBody>
      </p:sp>
    </p:spTree>
    <p:extLst>
      <p:ext uri="{BB962C8B-B14F-4D97-AF65-F5344CB8AC3E}">
        <p14:creationId xmlns:p14="http://schemas.microsoft.com/office/powerpoint/2010/main" val="35034953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
          <p:cNvSpPr>
            <a:spLocks noGrp="1"/>
          </p:cNvSpPr>
          <p:nvPr>
            <p:ph type="sldNum" sz="quarter" idx="10"/>
          </p:nvPr>
        </p:nvSpPr>
        <p:spPr/>
        <p:txBody>
          <a:bodyPr/>
          <a:lstStyle/>
          <a:p>
            <a:r>
              <a:rPr lang="en-US"/>
              <a:t>3.</a:t>
            </a:r>
            <a:fld id="{5D17AE03-93EB-4667-AFB6-605845F26AD7}" type="slidenum">
              <a:rPr lang="en-US"/>
              <a:pPr/>
              <a:t>8</a:t>
            </a:fld>
            <a:endParaRPr lang="en-US"/>
          </a:p>
        </p:txBody>
      </p:sp>
      <p:sp>
        <p:nvSpPr>
          <p:cNvPr id="845826"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5827"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nvGrpSpPr>
          <p:cNvPr id="2" name="Group 4"/>
          <p:cNvGrpSpPr>
            <a:grpSpLocks/>
          </p:cNvGrpSpPr>
          <p:nvPr/>
        </p:nvGrpSpPr>
        <p:grpSpPr bwMode="auto">
          <a:xfrm>
            <a:off x="490538" y="773113"/>
            <a:ext cx="738187" cy="474662"/>
            <a:chOff x="309" y="487"/>
            <a:chExt cx="465" cy="299"/>
          </a:xfrm>
        </p:grpSpPr>
        <p:sp>
          <p:nvSpPr>
            <p:cNvPr id="845829"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5830"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sp>
        <p:nvSpPr>
          <p:cNvPr id="845831"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5832"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5833"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5834"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845835" name="Rectangle 11"/>
          <p:cNvSpPr>
            <a:spLocks noChangeArrowheads="1"/>
          </p:cNvSpPr>
          <p:nvPr/>
        </p:nvSpPr>
        <p:spPr bwMode="auto">
          <a:xfrm>
            <a:off x="228600" y="1447800"/>
            <a:ext cx="8534400" cy="1800225"/>
          </a:xfrm>
          <a:prstGeom prst="rect">
            <a:avLst/>
          </a:prstGeom>
          <a:noFill/>
          <a:ln w="9525">
            <a:noFill/>
            <a:miter lim="800000"/>
            <a:headEnd/>
            <a:tailEnd/>
          </a:ln>
          <a:effectLst/>
        </p:spPr>
        <p:txBody>
          <a:bodyPr>
            <a:spAutoFit/>
          </a:bodyPr>
          <a:lstStyle/>
          <a:p>
            <a:pPr algn="just"/>
            <a:r>
              <a:rPr lang="en-US" sz="2800" baseline="0" dirty="0"/>
              <a:t>The bandwidth of a subscriber line is 4 kHz for voice or data. The bandwidth of this line for data transmission</a:t>
            </a:r>
          </a:p>
          <a:p>
            <a:pPr algn="just"/>
            <a:r>
              <a:rPr lang="en-US" sz="2800" baseline="0" dirty="0"/>
              <a:t>can be up to 56,000 bps using a sophisticated modem to change the digital signal to analog.</a:t>
            </a:r>
          </a:p>
        </p:txBody>
      </p:sp>
      <p:sp>
        <p:nvSpPr>
          <p:cNvPr id="845836" name="Text Box 12"/>
          <p:cNvSpPr txBox="1">
            <a:spLocks noChangeArrowheads="1"/>
          </p:cNvSpPr>
          <p:nvPr/>
        </p:nvSpPr>
        <p:spPr bwMode="auto">
          <a:xfrm>
            <a:off x="1143000" y="182563"/>
            <a:ext cx="2487613" cy="579437"/>
          </a:xfrm>
          <a:prstGeom prst="rect">
            <a:avLst/>
          </a:prstGeom>
          <a:noFill/>
          <a:ln w="9525">
            <a:noFill/>
            <a:miter lim="800000"/>
            <a:headEnd/>
            <a:tailEnd/>
          </a:ln>
          <a:effectLst/>
        </p:spPr>
        <p:txBody>
          <a:bodyPr wrap="none">
            <a:spAutoFit/>
          </a:bodyPr>
          <a:lstStyle/>
          <a:p>
            <a:r>
              <a:rPr lang="en-US" sz="3200" baseline="0">
                <a:solidFill>
                  <a:schemeClr val="hlink"/>
                </a:solidFill>
              </a:rPr>
              <a:t>Example 3.42</a:t>
            </a:r>
          </a:p>
        </p:txBody>
      </p:sp>
    </p:spTree>
    <p:extLst>
      <p:ext uri="{BB962C8B-B14F-4D97-AF65-F5344CB8AC3E}">
        <p14:creationId xmlns:p14="http://schemas.microsoft.com/office/powerpoint/2010/main" val="3743542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
          <p:cNvSpPr>
            <a:spLocks noGrp="1"/>
          </p:cNvSpPr>
          <p:nvPr>
            <p:ph type="sldNum" sz="quarter" idx="10"/>
          </p:nvPr>
        </p:nvSpPr>
        <p:spPr/>
        <p:txBody>
          <a:bodyPr/>
          <a:lstStyle/>
          <a:p>
            <a:r>
              <a:rPr lang="en-US"/>
              <a:t>3.</a:t>
            </a:r>
            <a:fld id="{CB756196-36AC-4444-A45C-2AA8B076E524}" type="slidenum">
              <a:rPr lang="en-US"/>
              <a:pPr/>
              <a:t>9</a:t>
            </a:fld>
            <a:endParaRPr lang="en-US"/>
          </a:p>
        </p:txBody>
      </p:sp>
      <p:sp>
        <p:nvSpPr>
          <p:cNvPr id="846850"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6851"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nvGrpSpPr>
          <p:cNvPr id="2" name="Group 4"/>
          <p:cNvGrpSpPr>
            <a:grpSpLocks/>
          </p:cNvGrpSpPr>
          <p:nvPr/>
        </p:nvGrpSpPr>
        <p:grpSpPr bwMode="auto">
          <a:xfrm>
            <a:off x="490538" y="773113"/>
            <a:ext cx="738187" cy="474662"/>
            <a:chOff x="309" y="487"/>
            <a:chExt cx="465" cy="299"/>
          </a:xfrm>
        </p:grpSpPr>
        <p:sp>
          <p:nvSpPr>
            <p:cNvPr id="846853"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6854"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grpSp>
      <p:sp>
        <p:nvSpPr>
          <p:cNvPr id="846855"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6856"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6857"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i="0" baseline="0">
              <a:latin typeface="Tahoma" pitchFamily="34" charset="0"/>
            </a:endParaRPr>
          </a:p>
        </p:txBody>
      </p:sp>
      <p:sp>
        <p:nvSpPr>
          <p:cNvPr id="846858"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846859" name="Rectangle 11"/>
          <p:cNvSpPr>
            <a:spLocks noChangeArrowheads="1"/>
          </p:cNvSpPr>
          <p:nvPr/>
        </p:nvSpPr>
        <p:spPr bwMode="auto">
          <a:xfrm>
            <a:off x="228600" y="1295400"/>
            <a:ext cx="8534400" cy="1800225"/>
          </a:xfrm>
          <a:prstGeom prst="rect">
            <a:avLst/>
          </a:prstGeom>
          <a:noFill/>
          <a:ln w="9525">
            <a:noFill/>
            <a:miter lim="800000"/>
            <a:headEnd/>
            <a:tailEnd/>
          </a:ln>
          <a:effectLst/>
        </p:spPr>
        <p:txBody>
          <a:bodyPr>
            <a:spAutoFit/>
          </a:bodyPr>
          <a:lstStyle/>
          <a:p>
            <a:pPr algn="just"/>
            <a:r>
              <a:rPr lang="en-US" sz="2800" baseline="0" dirty="0"/>
              <a:t>If the telephone company improves the quality of the line and increases the bandwidth to 8 kHz, we can send 112,000 bps by using the same technology as mentioned in Example 3.42.</a:t>
            </a:r>
          </a:p>
        </p:txBody>
      </p:sp>
      <p:sp>
        <p:nvSpPr>
          <p:cNvPr id="846860" name="Text Box 12"/>
          <p:cNvSpPr txBox="1">
            <a:spLocks noChangeArrowheads="1"/>
          </p:cNvSpPr>
          <p:nvPr/>
        </p:nvSpPr>
        <p:spPr bwMode="auto">
          <a:xfrm>
            <a:off x="1143000" y="182563"/>
            <a:ext cx="2487613" cy="579437"/>
          </a:xfrm>
          <a:prstGeom prst="rect">
            <a:avLst/>
          </a:prstGeom>
          <a:noFill/>
          <a:ln w="9525">
            <a:noFill/>
            <a:miter lim="800000"/>
            <a:headEnd/>
            <a:tailEnd/>
          </a:ln>
          <a:effectLst/>
        </p:spPr>
        <p:txBody>
          <a:bodyPr wrap="none">
            <a:spAutoFit/>
          </a:bodyPr>
          <a:lstStyle/>
          <a:p>
            <a:r>
              <a:rPr lang="en-US" sz="3200" baseline="0">
                <a:solidFill>
                  <a:schemeClr val="hlink"/>
                </a:solidFill>
              </a:rPr>
              <a:t>Example 3.43</a:t>
            </a:r>
          </a:p>
        </p:txBody>
      </p:sp>
    </p:spTree>
    <p:extLst>
      <p:ext uri="{BB962C8B-B14F-4D97-AF65-F5344CB8AC3E}">
        <p14:creationId xmlns:p14="http://schemas.microsoft.com/office/powerpoint/2010/main" val="10554487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174</TotalTime>
  <Words>1099</Words>
  <Application>Microsoft Office PowerPoint</Application>
  <PresentationFormat>On-screen Show (4:3)</PresentationFormat>
  <Paragraphs>129</Paragraphs>
  <Slides>27</Slides>
  <Notes>15</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PowerPoint Presentation</vt:lpstr>
      <vt:lpstr>Data and Signal</vt:lpstr>
      <vt:lpstr>3.1 Analog and Digital</vt:lpstr>
      <vt:lpstr>Analog vs Digital Data</vt:lpstr>
      <vt:lpstr>Analog vs Digital Signals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Bandwidth-Delay Product</vt:lpstr>
      <vt:lpstr>PowerPoint Presentation</vt:lpstr>
      <vt:lpstr>PowerPoint Presentation</vt:lpstr>
      <vt:lpstr>PowerPoint Presentation</vt:lpstr>
      <vt:lpstr>PowerPoint Presentation</vt:lpstr>
      <vt:lpstr>PowerPoint Presentation</vt:lpstr>
      <vt:lpstr>Jitter</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Shuroog</dc:creator>
  <cp:lastModifiedBy>Ghada</cp:lastModifiedBy>
  <cp:revision>43</cp:revision>
  <dcterms:created xsi:type="dcterms:W3CDTF">2012-10-08T21:56:33Z</dcterms:created>
  <dcterms:modified xsi:type="dcterms:W3CDTF">2013-02-17T16:19:35Z</dcterms:modified>
</cp:coreProperties>
</file>